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49"/>
  </p:notesMasterIdLst>
  <p:handoutMasterIdLst>
    <p:handoutMasterId r:id="rId50"/>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74" r:id="rId14"/>
    <p:sldId id="269" r:id="rId15"/>
    <p:sldId id="270" r:id="rId16"/>
    <p:sldId id="271" r:id="rId17"/>
    <p:sldId id="272" r:id="rId18"/>
    <p:sldId id="273" r:id="rId19"/>
    <p:sldId id="275" r:id="rId20"/>
    <p:sldId id="278" r:id="rId21"/>
    <p:sldId id="276" r:id="rId22"/>
    <p:sldId id="277"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41FD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8996" autoAdjust="0"/>
    <p:restoredTop sz="93000" autoAdjust="0"/>
  </p:normalViewPr>
  <p:slideViewPr>
    <p:cSldViewPr>
      <p:cViewPr>
        <p:scale>
          <a:sx n="86" d="100"/>
          <a:sy n="86" d="100"/>
        </p:scale>
        <p:origin x="-1362" y="-84"/>
      </p:cViewPr>
      <p:guideLst>
        <p:guide orient="horz" pos="2160"/>
        <p:guide pos="2880"/>
      </p:guideLst>
    </p:cSldViewPr>
  </p:slideViewPr>
  <p:notesTextViewPr>
    <p:cViewPr>
      <p:scale>
        <a:sx n="100" d="100"/>
        <a:sy n="100" d="100"/>
      </p:scale>
      <p:origin x="0" y="0"/>
    </p:cViewPr>
  </p:notesTextViewPr>
  <p:notesViewPr>
    <p:cSldViewPr>
      <p:cViewPr varScale="1">
        <p:scale>
          <a:sx n="70" d="100"/>
          <a:sy n="70" d="100"/>
        </p:scale>
        <p:origin x="-3282"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PH"/>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0B0B980-2137-4E6E-AA2E-427450DE63BC}" type="datetimeFigureOut">
              <a:rPr lang="en-US" smtClean="0"/>
              <a:pPr/>
              <a:t>1/20/2010</a:t>
            </a:fld>
            <a:endParaRPr lang="en-PH"/>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PH"/>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1C95AF8-AEA6-4D7D-A002-7360351BE288}" type="slidenum">
              <a:rPr lang="en-PH" smtClean="0"/>
              <a:pPr/>
              <a:t>‹#›</a:t>
            </a:fld>
            <a:endParaRPr lang="en-PH"/>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PH"/>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D18797-B2B0-455E-B20B-988F03ECC8B6}" type="datetimeFigureOut">
              <a:rPr lang="en-US" smtClean="0"/>
              <a:pPr/>
              <a:t>1/20/2010</a:t>
            </a:fld>
            <a:endParaRPr lang="en-PH"/>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PH"/>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PH"/>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9A4AC3-EF9F-42F7-AAE6-D7578B6535A8}" type="slidenum">
              <a:rPr lang="en-PH" smtClean="0"/>
              <a:pPr/>
              <a:t>‹#›</a:t>
            </a:fld>
            <a:endParaRPr lang="en-PH"/>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PH" dirty="0"/>
          </a:p>
        </p:txBody>
      </p:sp>
      <p:sp>
        <p:nvSpPr>
          <p:cNvPr id="4" name="Slide Number Placeholder 3"/>
          <p:cNvSpPr>
            <a:spLocks noGrp="1"/>
          </p:cNvSpPr>
          <p:nvPr>
            <p:ph type="sldNum" sz="quarter" idx="10"/>
          </p:nvPr>
        </p:nvSpPr>
        <p:spPr/>
        <p:txBody>
          <a:bodyPr/>
          <a:lstStyle/>
          <a:p>
            <a:fld id="{3E9A4AC3-EF9F-42F7-AAE6-D7578B6535A8}" type="slidenum">
              <a:rPr lang="en-PH" smtClean="0"/>
              <a:pPr/>
              <a:t>1</a:t>
            </a:fld>
            <a:endParaRPr lang="en-PH"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PH" dirty="0" smtClean="0"/>
              <a:t>Length- 9.5</a:t>
            </a:r>
            <a:r>
              <a:rPr lang="en-PH" baseline="0" dirty="0" smtClean="0"/>
              <a:t> meters</a:t>
            </a:r>
          </a:p>
          <a:p>
            <a:r>
              <a:rPr lang="en-PH" baseline="0" dirty="0" smtClean="0"/>
              <a:t>Width- 1.0 meter</a:t>
            </a:r>
          </a:p>
          <a:p>
            <a:r>
              <a:rPr lang="en-PH" baseline="0" dirty="0" smtClean="0"/>
              <a:t>Square black mesh-10 cms.</a:t>
            </a:r>
          </a:p>
          <a:p>
            <a:r>
              <a:rPr lang="en-PH" baseline="0" dirty="0" smtClean="0"/>
              <a:t>Height of the net for boys- 2.43 meters</a:t>
            </a:r>
          </a:p>
          <a:p>
            <a:r>
              <a:rPr lang="en-PH" baseline="0" dirty="0" smtClean="0"/>
              <a:t>Height of the for women-   2.24 meters</a:t>
            </a:r>
            <a:endParaRPr lang="en-PH" dirty="0"/>
          </a:p>
        </p:txBody>
      </p:sp>
      <p:sp>
        <p:nvSpPr>
          <p:cNvPr id="4" name="Slide Number Placeholder 3"/>
          <p:cNvSpPr>
            <a:spLocks noGrp="1"/>
          </p:cNvSpPr>
          <p:nvPr>
            <p:ph type="sldNum" sz="quarter" idx="10"/>
          </p:nvPr>
        </p:nvSpPr>
        <p:spPr/>
        <p:txBody>
          <a:bodyPr/>
          <a:lstStyle/>
          <a:p>
            <a:fld id="{3E9A4AC3-EF9F-42F7-AAE6-D7578B6535A8}" type="slidenum">
              <a:rPr lang="en-PH" smtClean="0"/>
              <a:pPr/>
              <a:t>27</a:t>
            </a:fld>
            <a:endParaRPr lang="en-PH"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PH" dirty="0" smtClean="0"/>
              <a:t>Flexible</a:t>
            </a:r>
            <a:r>
              <a:rPr lang="en-PH" baseline="0" dirty="0" smtClean="0"/>
              <a:t> rod with 1.80 meters long and 10mm. In diameters, made of fiber glass or similar material.</a:t>
            </a:r>
            <a:endParaRPr lang="en-PH" dirty="0"/>
          </a:p>
        </p:txBody>
      </p:sp>
      <p:sp>
        <p:nvSpPr>
          <p:cNvPr id="4" name="Slide Number Placeholder 3"/>
          <p:cNvSpPr>
            <a:spLocks noGrp="1"/>
          </p:cNvSpPr>
          <p:nvPr>
            <p:ph type="sldNum" sz="quarter" idx="10"/>
          </p:nvPr>
        </p:nvSpPr>
        <p:spPr/>
        <p:txBody>
          <a:bodyPr/>
          <a:lstStyle/>
          <a:p>
            <a:fld id="{3E9A4AC3-EF9F-42F7-AAE6-D7578B6535A8}" type="slidenum">
              <a:rPr lang="en-PH" smtClean="0"/>
              <a:pPr/>
              <a:t>28</a:t>
            </a:fld>
            <a:endParaRPr lang="en-PH"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PH" dirty="0" smtClean="0"/>
              <a:t>0.50</a:t>
            </a:r>
            <a:r>
              <a:rPr lang="en-PH" baseline="0" dirty="0" smtClean="0"/>
              <a:t>- 1.00 m long from the sidelines.</a:t>
            </a:r>
          </a:p>
          <a:p>
            <a:r>
              <a:rPr lang="en-PH" baseline="0" dirty="0" smtClean="0"/>
              <a:t>2.55 meters high and preferable adjustable.</a:t>
            </a:r>
            <a:endParaRPr lang="en-PH" dirty="0"/>
          </a:p>
        </p:txBody>
      </p:sp>
      <p:sp>
        <p:nvSpPr>
          <p:cNvPr id="4" name="Slide Number Placeholder 3"/>
          <p:cNvSpPr>
            <a:spLocks noGrp="1"/>
          </p:cNvSpPr>
          <p:nvPr>
            <p:ph type="sldNum" sz="quarter" idx="10"/>
          </p:nvPr>
        </p:nvSpPr>
        <p:spPr/>
        <p:txBody>
          <a:bodyPr/>
          <a:lstStyle/>
          <a:p>
            <a:fld id="{3E9A4AC3-EF9F-42F7-AAE6-D7578B6535A8}" type="slidenum">
              <a:rPr lang="en-PH" smtClean="0"/>
              <a:pPr/>
              <a:t>29</a:t>
            </a:fld>
            <a:endParaRPr lang="en-PH"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PH" dirty="0" smtClean="0"/>
              <a:t>Size- 65-67 cms.</a:t>
            </a:r>
            <a:r>
              <a:rPr lang="en-PH" baseline="0" dirty="0" smtClean="0"/>
              <a:t> In circumference</a:t>
            </a:r>
          </a:p>
          <a:p>
            <a:r>
              <a:rPr lang="en-PH" baseline="0" dirty="0" smtClean="0"/>
              <a:t>Weight- 260-280 grams</a:t>
            </a:r>
          </a:p>
          <a:p>
            <a:r>
              <a:rPr lang="en-PH" baseline="0" dirty="0" smtClean="0"/>
              <a:t>Must be leather, colored, </a:t>
            </a:r>
            <a:r>
              <a:rPr lang="en-PH" baseline="0" dirty="0" err="1" smtClean="0"/>
              <a:t>ligth</a:t>
            </a:r>
            <a:r>
              <a:rPr lang="en-PH" baseline="0" dirty="0" smtClean="0"/>
              <a:t> color or a </a:t>
            </a:r>
            <a:r>
              <a:rPr lang="en-PH" baseline="0" dirty="0" err="1" smtClean="0"/>
              <a:t>combintion</a:t>
            </a:r>
            <a:r>
              <a:rPr lang="en-PH" baseline="0" dirty="0" smtClean="0"/>
              <a:t> of color. </a:t>
            </a:r>
            <a:endParaRPr lang="en-PH" dirty="0" smtClean="0"/>
          </a:p>
        </p:txBody>
      </p:sp>
      <p:sp>
        <p:nvSpPr>
          <p:cNvPr id="4" name="Slide Number Placeholder 3"/>
          <p:cNvSpPr>
            <a:spLocks noGrp="1"/>
          </p:cNvSpPr>
          <p:nvPr>
            <p:ph type="sldNum" sz="quarter" idx="10"/>
          </p:nvPr>
        </p:nvSpPr>
        <p:spPr/>
        <p:txBody>
          <a:bodyPr/>
          <a:lstStyle/>
          <a:p>
            <a:fld id="{3E9A4AC3-EF9F-42F7-AAE6-D7578B6535A8}" type="slidenum">
              <a:rPr lang="en-PH" smtClean="0"/>
              <a:pPr/>
              <a:t>30</a:t>
            </a:fld>
            <a:endParaRPr lang="en-PH"/>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eriod"/>
            </a:pPr>
            <a:r>
              <a:rPr lang="en-PH" dirty="0" smtClean="0"/>
              <a:t>First Referee</a:t>
            </a:r>
          </a:p>
          <a:p>
            <a:pPr marL="228600" indent="-228600">
              <a:buAutoNum type="arabicPeriod"/>
            </a:pPr>
            <a:r>
              <a:rPr lang="en-PH" dirty="0" smtClean="0"/>
              <a:t>Second Referee</a:t>
            </a:r>
          </a:p>
          <a:p>
            <a:pPr marL="228600" indent="-228600">
              <a:buAutoNum type="arabicPeriod"/>
            </a:pPr>
            <a:r>
              <a:rPr lang="en-PH" dirty="0" smtClean="0"/>
              <a:t>Score keeper</a:t>
            </a:r>
          </a:p>
          <a:p>
            <a:pPr marL="228600" indent="-228600">
              <a:buAutoNum type="arabicPeriod"/>
            </a:pPr>
            <a:r>
              <a:rPr lang="en-PH" dirty="0" smtClean="0"/>
              <a:t>Line judges </a:t>
            </a:r>
            <a:endParaRPr lang="en-PH" dirty="0"/>
          </a:p>
        </p:txBody>
      </p:sp>
      <p:sp>
        <p:nvSpPr>
          <p:cNvPr id="4" name="Slide Number Placeholder 3"/>
          <p:cNvSpPr>
            <a:spLocks noGrp="1"/>
          </p:cNvSpPr>
          <p:nvPr>
            <p:ph type="sldNum" sz="quarter" idx="10"/>
          </p:nvPr>
        </p:nvSpPr>
        <p:spPr/>
        <p:txBody>
          <a:bodyPr/>
          <a:lstStyle/>
          <a:p>
            <a:fld id="{3E9A4AC3-EF9F-42F7-AAE6-D7578B6535A8}" type="slidenum">
              <a:rPr lang="en-PH" smtClean="0"/>
              <a:pPr/>
              <a:t>31</a:t>
            </a:fld>
            <a:endParaRPr lang="en-PH"/>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PH" dirty="0" smtClean="0"/>
              <a:t>Participants </a:t>
            </a:r>
            <a:endParaRPr lang="en-PH" dirty="0"/>
          </a:p>
        </p:txBody>
      </p:sp>
      <p:sp>
        <p:nvSpPr>
          <p:cNvPr id="4" name="Slide Number Placeholder 3"/>
          <p:cNvSpPr>
            <a:spLocks noGrp="1"/>
          </p:cNvSpPr>
          <p:nvPr>
            <p:ph type="sldNum" sz="quarter" idx="10"/>
          </p:nvPr>
        </p:nvSpPr>
        <p:spPr/>
        <p:txBody>
          <a:bodyPr/>
          <a:lstStyle/>
          <a:p>
            <a:fld id="{3E9A4AC3-EF9F-42F7-AAE6-D7578B6535A8}" type="slidenum">
              <a:rPr lang="en-PH" smtClean="0"/>
              <a:pPr/>
              <a:t>32</a:t>
            </a:fld>
            <a:endParaRPr lang="en-PH"/>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PH" dirty="0" smtClean="0"/>
              <a:t>A</a:t>
            </a:r>
            <a:r>
              <a:rPr lang="en-PH" baseline="0" dirty="0" smtClean="0"/>
              <a:t> team may consist of up to 12 players, one coach, one assistant coach, one trainer and one medical doctor.</a:t>
            </a:r>
            <a:endParaRPr lang="en-PH" dirty="0"/>
          </a:p>
        </p:txBody>
      </p:sp>
      <p:sp>
        <p:nvSpPr>
          <p:cNvPr id="4" name="Slide Number Placeholder 3"/>
          <p:cNvSpPr>
            <a:spLocks noGrp="1"/>
          </p:cNvSpPr>
          <p:nvPr>
            <p:ph type="sldNum" sz="quarter" idx="10"/>
          </p:nvPr>
        </p:nvSpPr>
        <p:spPr/>
        <p:txBody>
          <a:bodyPr/>
          <a:lstStyle/>
          <a:p>
            <a:fld id="{3E9A4AC3-EF9F-42F7-AAE6-D7578B6535A8}" type="slidenum">
              <a:rPr lang="en-PH" smtClean="0"/>
              <a:pPr/>
              <a:t>33</a:t>
            </a:fld>
            <a:endParaRPr lang="en-PH"/>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PH" dirty="0" smtClean="0"/>
              <a:t>The</a:t>
            </a:r>
            <a:r>
              <a:rPr lang="en-PH" baseline="0" dirty="0" smtClean="0"/>
              <a:t> players not play in play should either sit on their team bench or be in their warm-up area.</a:t>
            </a:r>
          </a:p>
          <a:p>
            <a:r>
              <a:rPr lang="en-PH" baseline="0" dirty="0" smtClean="0"/>
              <a:t>The coach and other team members sit on the bench, but may temporarily leave it.</a:t>
            </a:r>
            <a:endParaRPr lang="en-PH" dirty="0"/>
          </a:p>
        </p:txBody>
      </p:sp>
      <p:sp>
        <p:nvSpPr>
          <p:cNvPr id="4" name="Slide Number Placeholder 3"/>
          <p:cNvSpPr>
            <a:spLocks noGrp="1"/>
          </p:cNvSpPr>
          <p:nvPr>
            <p:ph type="sldNum" sz="quarter" idx="10"/>
          </p:nvPr>
        </p:nvSpPr>
        <p:spPr/>
        <p:txBody>
          <a:bodyPr/>
          <a:lstStyle/>
          <a:p>
            <a:fld id="{3E9A4AC3-EF9F-42F7-AAE6-D7578B6535A8}" type="slidenum">
              <a:rPr lang="en-PH" smtClean="0"/>
              <a:pPr/>
              <a:t>34</a:t>
            </a:fld>
            <a:endParaRPr lang="en-PH"/>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PH" dirty="0" smtClean="0"/>
              <a:t>A</a:t>
            </a:r>
            <a:r>
              <a:rPr lang="en-PH" baseline="0" dirty="0" smtClean="0"/>
              <a:t> players equipment consists of jersey, shorts, socks must and sport shoes  </a:t>
            </a:r>
            <a:endParaRPr lang="en-PH" dirty="0" smtClean="0"/>
          </a:p>
        </p:txBody>
      </p:sp>
      <p:sp>
        <p:nvSpPr>
          <p:cNvPr id="4" name="Slide Number Placeholder 3"/>
          <p:cNvSpPr>
            <a:spLocks noGrp="1"/>
          </p:cNvSpPr>
          <p:nvPr>
            <p:ph type="sldNum" sz="quarter" idx="10"/>
          </p:nvPr>
        </p:nvSpPr>
        <p:spPr/>
        <p:txBody>
          <a:bodyPr/>
          <a:lstStyle/>
          <a:p>
            <a:fld id="{3E9A4AC3-EF9F-42F7-AAE6-D7578B6535A8}" type="slidenum">
              <a:rPr lang="en-PH" smtClean="0"/>
              <a:pPr/>
              <a:t>35</a:t>
            </a:fld>
            <a:endParaRPr lang="en-PH"/>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PH" sz="1200" dirty="0" smtClean="0"/>
              <a:t>a. Ball Out</a:t>
            </a:r>
          </a:p>
          <a:p>
            <a:r>
              <a:rPr lang="en-PH" dirty="0" smtClean="0"/>
              <a:t>b. Team Hits</a:t>
            </a:r>
          </a:p>
          <a:p>
            <a:r>
              <a:rPr lang="en-PH" dirty="0" smtClean="0"/>
              <a:t>c. Reaching Beyond</a:t>
            </a:r>
            <a:r>
              <a:rPr lang="en-PH" baseline="0" dirty="0" smtClean="0"/>
              <a:t> </a:t>
            </a:r>
            <a:r>
              <a:rPr lang="en-PH" dirty="0" smtClean="0"/>
              <a:t>the Net</a:t>
            </a:r>
          </a:p>
          <a:p>
            <a:r>
              <a:rPr lang="en-PH" dirty="0" smtClean="0"/>
              <a:t>d. Penetration Under the</a:t>
            </a:r>
            <a:r>
              <a:rPr lang="en-PH" baseline="0" dirty="0" smtClean="0"/>
              <a:t> Net</a:t>
            </a:r>
          </a:p>
          <a:p>
            <a:r>
              <a:rPr lang="en-PH" baseline="0" dirty="0" smtClean="0"/>
              <a:t>e. Contact with the Net</a:t>
            </a:r>
          </a:p>
          <a:p>
            <a:r>
              <a:rPr lang="en-PH" dirty="0" smtClean="0"/>
              <a:t>f. Positional fault</a:t>
            </a:r>
          </a:p>
          <a:p>
            <a:r>
              <a:rPr lang="en-PH" dirty="0" smtClean="0"/>
              <a:t>g. Rotational Fault</a:t>
            </a:r>
          </a:p>
          <a:p>
            <a:r>
              <a:rPr lang="en-PH" dirty="0" smtClean="0"/>
              <a:t>h. Lifting</a:t>
            </a:r>
          </a:p>
          <a:p>
            <a:pPr marL="285750" indent="-285750">
              <a:buNone/>
            </a:pPr>
            <a:r>
              <a:rPr lang="en-PH" baseline="0" dirty="0" smtClean="0"/>
              <a:t>i. Attack Hit Fault</a:t>
            </a:r>
          </a:p>
          <a:p>
            <a:pPr marL="285750" indent="-285750">
              <a:buNone/>
            </a:pPr>
            <a:r>
              <a:rPr lang="en-PH" dirty="0" smtClean="0"/>
              <a:t>j. Blocking fault</a:t>
            </a:r>
          </a:p>
          <a:p>
            <a:pPr marL="285750" indent="-285750">
              <a:buNone/>
            </a:pPr>
            <a:r>
              <a:rPr lang="en-PH" dirty="0" smtClean="0"/>
              <a:t>k. Serving Fault</a:t>
            </a:r>
          </a:p>
        </p:txBody>
      </p:sp>
      <p:sp>
        <p:nvSpPr>
          <p:cNvPr id="4" name="Slide Number Placeholder 3"/>
          <p:cNvSpPr>
            <a:spLocks noGrp="1"/>
          </p:cNvSpPr>
          <p:nvPr>
            <p:ph type="sldNum" sz="quarter" idx="10"/>
          </p:nvPr>
        </p:nvSpPr>
        <p:spPr/>
        <p:txBody>
          <a:bodyPr/>
          <a:lstStyle/>
          <a:p>
            <a:fld id="{3E9A4AC3-EF9F-42F7-AAE6-D7578B6535A8}" type="slidenum">
              <a:rPr lang="en-PH" smtClean="0"/>
              <a:pPr/>
              <a:t>36</a:t>
            </a:fld>
            <a:endParaRPr lang="en-PH"/>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PH" dirty="0"/>
          </a:p>
        </p:txBody>
      </p:sp>
      <p:sp>
        <p:nvSpPr>
          <p:cNvPr id="4" name="Slide Number Placeholder 3"/>
          <p:cNvSpPr>
            <a:spLocks noGrp="1"/>
          </p:cNvSpPr>
          <p:nvPr>
            <p:ph type="sldNum" sz="quarter" idx="10"/>
          </p:nvPr>
        </p:nvSpPr>
        <p:spPr/>
        <p:txBody>
          <a:bodyPr/>
          <a:lstStyle/>
          <a:p>
            <a:fld id="{3E9A4AC3-EF9F-42F7-AAE6-D7578B6535A8}" type="slidenum">
              <a:rPr lang="en-PH" smtClean="0"/>
              <a:pPr/>
              <a:t>2</a:t>
            </a:fld>
            <a:endParaRPr lang="en-PH"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PH" dirty="0" smtClean="0"/>
              <a:t>serving</a:t>
            </a:r>
            <a:r>
              <a:rPr lang="en-PH" baseline="0" dirty="0" smtClean="0"/>
              <a:t> out of rotational </a:t>
            </a:r>
          </a:p>
          <a:p>
            <a:r>
              <a:rPr lang="en-PH" baseline="0" dirty="0" smtClean="0"/>
              <a:t>Ball not toss</a:t>
            </a:r>
          </a:p>
          <a:p>
            <a:r>
              <a:rPr lang="en-PH" dirty="0" smtClean="0"/>
              <a:t>Stepping or entering the line before serving</a:t>
            </a:r>
          </a:p>
          <a:p>
            <a:r>
              <a:rPr lang="en-PH" dirty="0" smtClean="0"/>
              <a:t>Service attempt</a:t>
            </a:r>
          </a:p>
          <a:p>
            <a:r>
              <a:rPr lang="en-PH" dirty="0" smtClean="0"/>
              <a:t>Serving</a:t>
            </a:r>
            <a:r>
              <a:rPr lang="en-PH" baseline="0" dirty="0" smtClean="0"/>
              <a:t> the ball using foot/feet.</a:t>
            </a:r>
          </a:p>
          <a:p>
            <a:r>
              <a:rPr lang="en-PH" baseline="0" dirty="0" smtClean="0"/>
              <a:t>when the libero serve.</a:t>
            </a:r>
            <a:r>
              <a:rPr lang="en-PH" dirty="0" smtClean="0"/>
              <a:t> </a:t>
            </a:r>
          </a:p>
          <a:p>
            <a:r>
              <a:rPr lang="en-PH" dirty="0" smtClean="0"/>
              <a:t>Serving with both hand </a:t>
            </a:r>
          </a:p>
          <a:p>
            <a:r>
              <a:rPr lang="en-PH" dirty="0" smtClean="0"/>
              <a:t>The server must</a:t>
            </a:r>
            <a:r>
              <a:rPr lang="en-PH" baseline="0" dirty="0" smtClean="0"/>
              <a:t> hit the ball within eight seconds. </a:t>
            </a:r>
            <a:endParaRPr lang="en-PH" dirty="0"/>
          </a:p>
        </p:txBody>
      </p:sp>
      <p:sp>
        <p:nvSpPr>
          <p:cNvPr id="4" name="Slide Number Placeholder 3"/>
          <p:cNvSpPr>
            <a:spLocks noGrp="1"/>
          </p:cNvSpPr>
          <p:nvPr>
            <p:ph type="sldNum" sz="quarter" idx="10"/>
          </p:nvPr>
        </p:nvSpPr>
        <p:spPr/>
        <p:txBody>
          <a:bodyPr/>
          <a:lstStyle/>
          <a:p>
            <a:fld id="{3E9A4AC3-EF9F-42F7-AAE6-D7578B6535A8}" type="slidenum">
              <a:rPr lang="en-PH" smtClean="0"/>
              <a:pPr/>
              <a:t>37</a:t>
            </a:fld>
            <a:endParaRPr lang="en-PH"/>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PH" dirty="0" smtClean="0"/>
              <a:t>Blocking</a:t>
            </a:r>
            <a:r>
              <a:rPr lang="en-PH" baseline="0" dirty="0" smtClean="0"/>
              <a:t> the serve ball</a:t>
            </a:r>
          </a:p>
          <a:p>
            <a:r>
              <a:rPr lang="en-PH" baseline="0" dirty="0" smtClean="0"/>
              <a:t>A libero attempts an individual or collective block</a:t>
            </a:r>
          </a:p>
          <a:p>
            <a:r>
              <a:rPr lang="en-PH" baseline="0" dirty="0" smtClean="0"/>
              <a:t>Blocking the opponents serve</a:t>
            </a:r>
          </a:p>
          <a:p>
            <a:r>
              <a:rPr lang="en-PH" baseline="0" dirty="0" smtClean="0"/>
              <a:t>A back row players or a libero player completes a block or participates in a completed block</a:t>
            </a:r>
            <a:endParaRPr lang="en-PH" dirty="0" smtClean="0"/>
          </a:p>
        </p:txBody>
      </p:sp>
      <p:sp>
        <p:nvSpPr>
          <p:cNvPr id="4" name="Slide Number Placeholder 3"/>
          <p:cNvSpPr>
            <a:spLocks noGrp="1"/>
          </p:cNvSpPr>
          <p:nvPr>
            <p:ph type="sldNum" sz="quarter" idx="10"/>
          </p:nvPr>
        </p:nvSpPr>
        <p:spPr/>
        <p:txBody>
          <a:bodyPr/>
          <a:lstStyle/>
          <a:p>
            <a:fld id="{3E9A4AC3-EF9F-42F7-AAE6-D7578B6535A8}" type="slidenum">
              <a:rPr lang="en-PH" smtClean="0"/>
              <a:pPr/>
              <a:t>38</a:t>
            </a:fld>
            <a:endParaRPr lang="en-PH"/>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PH" dirty="0" smtClean="0"/>
              <a:t>A</a:t>
            </a:r>
            <a:r>
              <a:rPr lang="en-PH" baseline="0" dirty="0" smtClean="0"/>
              <a:t> player hits the ball within the playing surface of the opposing team.</a:t>
            </a:r>
          </a:p>
          <a:p>
            <a:r>
              <a:rPr lang="en-PH" baseline="0" dirty="0" smtClean="0"/>
              <a:t>A player hits the ball out.</a:t>
            </a:r>
          </a:p>
          <a:p>
            <a:r>
              <a:rPr lang="en-PH" baseline="0" dirty="0" smtClean="0"/>
              <a:t>A back row player completes an attack hit from the front zone if at the moment of the ball is entirely higher than the top of the net.</a:t>
            </a:r>
            <a:endParaRPr lang="en-PH" dirty="0" smtClean="0"/>
          </a:p>
          <a:p>
            <a:r>
              <a:rPr lang="en-PH" dirty="0" smtClean="0"/>
              <a:t>A libero complete</a:t>
            </a:r>
            <a:r>
              <a:rPr lang="en-PH" baseline="0" dirty="0" smtClean="0"/>
              <a:t> an attack hit if at the moment of the ball is entirely higher than the top of the net.</a:t>
            </a:r>
          </a:p>
          <a:p>
            <a:r>
              <a:rPr lang="en-PH" baseline="0" dirty="0" smtClean="0"/>
              <a:t>Spiking the serve ball.</a:t>
            </a:r>
            <a:endParaRPr lang="en-PH" dirty="0"/>
          </a:p>
        </p:txBody>
      </p:sp>
      <p:sp>
        <p:nvSpPr>
          <p:cNvPr id="4" name="Slide Number Placeholder 3"/>
          <p:cNvSpPr>
            <a:spLocks noGrp="1"/>
          </p:cNvSpPr>
          <p:nvPr>
            <p:ph type="sldNum" sz="quarter" idx="10"/>
          </p:nvPr>
        </p:nvSpPr>
        <p:spPr/>
        <p:txBody>
          <a:bodyPr/>
          <a:lstStyle/>
          <a:p>
            <a:fld id="{3E9A4AC3-EF9F-42F7-AAE6-D7578B6535A8}" type="slidenum">
              <a:rPr lang="en-PH" smtClean="0"/>
              <a:pPr/>
              <a:t>39</a:t>
            </a:fld>
            <a:endParaRPr lang="en-PH"/>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PH" dirty="0" smtClean="0"/>
              <a:t>A</a:t>
            </a:r>
            <a:r>
              <a:rPr lang="en-PH" baseline="0" dirty="0" smtClean="0"/>
              <a:t> violation which results when a player permits the ball to rest momentarily in his hands as it moves upward.</a:t>
            </a:r>
          </a:p>
          <a:p>
            <a:endParaRPr lang="en-PH" dirty="0" smtClean="0"/>
          </a:p>
        </p:txBody>
      </p:sp>
      <p:sp>
        <p:nvSpPr>
          <p:cNvPr id="4" name="Slide Number Placeholder 3"/>
          <p:cNvSpPr>
            <a:spLocks noGrp="1"/>
          </p:cNvSpPr>
          <p:nvPr>
            <p:ph type="sldNum" sz="quarter" idx="10"/>
          </p:nvPr>
        </p:nvSpPr>
        <p:spPr/>
        <p:txBody>
          <a:bodyPr/>
          <a:lstStyle/>
          <a:p>
            <a:fld id="{3E9A4AC3-EF9F-42F7-AAE6-D7578B6535A8}" type="slidenum">
              <a:rPr lang="en-PH" smtClean="0"/>
              <a:pPr/>
              <a:t>40</a:t>
            </a:fld>
            <a:endParaRPr lang="en-PH"/>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PH" dirty="0" smtClean="0"/>
              <a:t>Is</a:t>
            </a:r>
            <a:r>
              <a:rPr lang="en-PH" baseline="0" dirty="0" smtClean="0"/>
              <a:t> committed when the service is not made according to the rotational order.</a:t>
            </a:r>
            <a:endParaRPr lang="en-PH" dirty="0"/>
          </a:p>
        </p:txBody>
      </p:sp>
      <p:sp>
        <p:nvSpPr>
          <p:cNvPr id="4" name="Slide Number Placeholder 3"/>
          <p:cNvSpPr>
            <a:spLocks noGrp="1"/>
          </p:cNvSpPr>
          <p:nvPr>
            <p:ph type="sldNum" sz="quarter" idx="10"/>
          </p:nvPr>
        </p:nvSpPr>
        <p:spPr/>
        <p:txBody>
          <a:bodyPr/>
          <a:lstStyle/>
          <a:p>
            <a:fld id="{3E9A4AC3-EF9F-42F7-AAE6-D7578B6535A8}" type="slidenum">
              <a:rPr lang="en-PH" smtClean="0"/>
              <a:pPr/>
              <a:t>41</a:t>
            </a:fld>
            <a:endParaRPr lang="en-PH"/>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PH" dirty="0" smtClean="0"/>
              <a:t>The</a:t>
            </a:r>
            <a:r>
              <a:rPr lang="en-PH" baseline="0" dirty="0" smtClean="0"/>
              <a:t> team commits a positional fault, if any player is not in his/her correct positional at the moment the ball is hit by server.</a:t>
            </a:r>
            <a:endParaRPr lang="en-PH" dirty="0"/>
          </a:p>
        </p:txBody>
      </p:sp>
      <p:sp>
        <p:nvSpPr>
          <p:cNvPr id="4" name="Slide Number Placeholder 3"/>
          <p:cNvSpPr>
            <a:spLocks noGrp="1"/>
          </p:cNvSpPr>
          <p:nvPr>
            <p:ph type="sldNum" sz="quarter" idx="10"/>
          </p:nvPr>
        </p:nvSpPr>
        <p:spPr/>
        <p:txBody>
          <a:bodyPr/>
          <a:lstStyle/>
          <a:p>
            <a:fld id="{3E9A4AC3-EF9F-42F7-AAE6-D7578B6535A8}" type="slidenum">
              <a:rPr lang="en-PH" smtClean="0"/>
              <a:pPr/>
              <a:t>42</a:t>
            </a:fld>
            <a:endParaRPr lang="en-PH"/>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PH" dirty="0" smtClean="0"/>
              <a:t>contact</a:t>
            </a:r>
            <a:r>
              <a:rPr lang="en-PH" baseline="0" dirty="0" smtClean="0"/>
              <a:t> with net by e player is not a fault, unless it interferes with play.</a:t>
            </a:r>
          </a:p>
          <a:p>
            <a:r>
              <a:rPr lang="en-PH" baseline="0" dirty="0" smtClean="0"/>
              <a:t>Players may touch the post, ropes or any object outside the antenna, including the net it self provided that it does not interfere with play.</a:t>
            </a:r>
          </a:p>
          <a:p>
            <a:r>
              <a:rPr lang="en-PH" baseline="0" dirty="0" smtClean="0"/>
              <a:t>When the ball is driven into the net causing it to touch an opponent, no fault is committed.</a:t>
            </a:r>
            <a:endParaRPr lang="en-PH" dirty="0"/>
          </a:p>
        </p:txBody>
      </p:sp>
      <p:sp>
        <p:nvSpPr>
          <p:cNvPr id="4" name="Slide Number Placeholder 3"/>
          <p:cNvSpPr>
            <a:spLocks noGrp="1"/>
          </p:cNvSpPr>
          <p:nvPr>
            <p:ph type="sldNum" sz="quarter" idx="10"/>
          </p:nvPr>
        </p:nvSpPr>
        <p:spPr/>
        <p:txBody>
          <a:bodyPr/>
          <a:lstStyle/>
          <a:p>
            <a:fld id="{3E9A4AC3-EF9F-42F7-AAE6-D7578B6535A8}" type="slidenum">
              <a:rPr lang="en-PH" smtClean="0"/>
              <a:pPr/>
              <a:t>43</a:t>
            </a:fld>
            <a:endParaRPr lang="en-PH"/>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PH" dirty="0" smtClean="0"/>
              <a:t>Four</a:t>
            </a:r>
            <a:r>
              <a:rPr lang="en-PH" baseline="0" dirty="0" smtClean="0"/>
              <a:t> Hits- a team hits the ball four times before returning it</a:t>
            </a:r>
          </a:p>
          <a:p>
            <a:r>
              <a:rPr lang="en-PH" baseline="0" dirty="0" smtClean="0"/>
              <a:t>Assisted Hit- a players takes support from a team mate or any structure or object in order to reach the ball within the playing area.</a:t>
            </a:r>
          </a:p>
          <a:p>
            <a:r>
              <a:rPr lang="en-PH" baseline="0" dirty="0" smtClean="0"/>
              <a:t>Catching/Lifting- a player does not hit the ball properly, and the ball is caught and/or thrown or ball momentarily rest from the hand/s.</a:t>
            </a:r>
          </a:p>
          <a:p>
            <a:r>
              <a:rPr lang="en-PH" baseline="0" dirty="0" smtClean="0"/>
              <a:t>Double contact- a player hits the ball twice in succession.</a:t>
            </a:r>
            <a:endParaRPr lang="en-PH" dirty="0"/>
          </a:p>
        </p:txBody>
      </p:sp>
      <p:sp>
        <p:nvSpPr>
          <p:cNvPr id="4" name="Slide Number Placeholder 3"/>
          <p:cNvSpPr>
            <a:spLocks noGrp="1"/>
          </p:cNvSpPr>
          <p:nvPr>
            <p:ph type="sldNum" sz="quarter" idx="10"/>
          </p:nvPr>
        </p:nvSpPr>
        <p:spPr/>
        <p:txBody>
          <a:bodyPr/>
          <a:lstStyle/>
          <a:p>
            <a:fld id="{3E9A4AC3-EF9F-42F7-AAE6-D7578B6535A8}" type="slidenum">
              <a:rPr lang="en-PH" smtClean="0"/>
              <a:pPr/>
              <a:t>44</a:t>
            </a:fld>
            <a:endParaRPr lang="en-PH"/>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Tx/>
              <a:buAutoNum type="alphaLcPeriod"/>
              <a:tabLst/>
              <a:defRPr/>
            </a:pPr>
            <a:r>
              <a:rPr lang="en-PH" sz="1200" baseline="0" dirty="0" smtClean="0"/>
              <a:t>Time outs</a:t>
            </a:r>
          </a:p>
          <a:p>
            <a:pPr marL="228600" marR="0"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PH" sz="1200" baseline="0" dirty="0" smtClean="0"/>
              <a:t>2 time outs per set per team </a:t>
            </a:r>
          </a:p>
          <a:p>
            <a:pPr marL="228600" marR="0"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PH" sz="1200" baseline="0" dirty="0" smtClean="0"/>
              <a:t>Each time outs lapsed in 30 seconds.</a:t>
            </a:r>
          </a:p>
          <a:p>
            <a:pPr marL="228600" marR="0" indent="-228600" algn="l" defTabSz="914400" rtl="0" eaLnBrk="1" fontAlgn="auto" latinLnBrk="0" hangingPunct="1">
              <a:lnSpc>
                <a:spcPct val="100000"/>
              </a:lnSpc>
              <a:spcBef>
                <a:spcPts val="0"/>
              </a:spcBef>
              <a:spcAft>
                <a:spcPts val="0"/>
              </a:spcAft>
              <a:buClrTx/>
              <a:buSzTx/>
              <a:buFont typeface="Arial" pitchFamily="34" charset="0"/>
              <a:buNone/>
              <a:tabLst/>
              <a:defRPr/>
            </a:pPr>
            <a:r>
              <a:rPr lang="en-PH" sz="1200" baseline="0" dirty="0" smtClean="0"/>
              <a:t>b. Technical time out </a:t>
            </a:r>
          </a:p>
          <a:p>
            <a:pPr marL="228600" marR="0"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PH" sz="1200" baseline="0" dirty="0" smtClean="0"/>
              <a:t>In set 1-4 two technical time outs per set are applied automatically when leading team reaches the 8</a:t>
            </a:r>
            <a:r>
              <a:rPr lang="en-PH" sz="1200" baseline="30000" dirty="0" smtClean="0"/>
              <a:t>th</a:t>
            </a:r>
            <a:r>
              <a:rPr lang="en-PH" sz="1200" baseline="0" dirty="0" smtClean="0"/>
              <a:t> and 16</a:t>
            </a:r>
            <a:r>
              <a:rPr lang="en-PH" sz="1200" baseline="30000" dirty="0" smtClean="0"/>
              <a:t>th</a:t>
            </a:r>
            <a:r>
              <a:rPr lang="en-PH" sz="1200" baseline="0" dirty="0" smtClean="0"/>
              <a:t> points.</a:t>
            </a:r>
          </a:p>
          <a:p>
            <a:pPr marL="228600" marR="0"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PH" sz="1200" baseline="0" dirty="0" smtClean="0"/>
              <a:t>Technical time outs end in sixty seconds.</a:t>
            </a:r>
            <a:endParaRPr lang="en-PH" sz="1200" dirty="0" smtClean="0"/>
          </a:p>
          <a:p>
            <a:endParaRPr lang="en-PH" dirty="0"/>
          </a:p>
        </p:txBody>
      </p:sp>
      <p:sp>
        <p:nvSpPr>
          <p:cNvPr id="4" name="Slide Number Placeholder 3"/>
          <p:cNvSpPr>
            <a:spLocks noGrp="1"/>
          </p:cNvSpPr>
          <p:nvPr>
            <p:ph type="sldNum" sz="quarter" idx="10"/>
          </p:nvPr>
        </p:nvSpPr>
        <p:spPr/>
        <p:txBody>
          <a:bodyPr/>
          <a:lstStyle/>
          <a:p>
            <a:fld id="{3E9A4AC3-EF9F-42F7-AAE6-D7578B6535A8}" type="slidenum">
              <a:rPr lang="en-PH" smtClean="0"/>
              <a:pPr/>
              <a:t>45</a:t>
            </a:fld>
            <a:endParaRPr lang="en-PH"/>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eriod"/>
            </a:pPr>
            <a:r>
              <a:rPr lang="en-PH" baseline="0" dirty="0" smtClean="0"/>
              <a:t>Six substitution is the maximum permitted per team per set, one or more players may substituted at the same time.</a:t>
            </a:r>
          </a:p>
          <a:p>
            <a:pPr marL="228600" indent="-228600">
              <a:buAutoNum type="arabicPeriod"/>
            </a:pPr>
            <a:r>
              <a:rPr lang="en-PH" baseline="0" dirty="0" smtClean="0"/>
              <a:t>A player in the starting line-up may leave and re-enter the game only once. </a:t>
            </a:r>
          </a:p>
          <a:p>
            <a:pPr marL="228600" indent="-228600">
              <a:buAutoNum type="arabicPeriod"/>
            </a:pPr>
            <a:r>
              <a:rPr lang="en-PH" baseline="0" dirty="0" smtClean="0"/>
              <a:t>Only the player whom he substituted may replace a substitute player. </a:t>
            </a:r>
          </a:p>
          <a:p>
            <a:pPr marL="228600" indent="-228600">
              <a:buAutoNum type="arabicPeriod"/>
            </a:pPr>
            <a:r>
              <a:rPr lang="en-PH" baseline="0" dirty="0" smtClean="0"/>
              <a:t>An injured player who cannot continue to play should be substituted legally.</a:t>
            </a:r>
          </a:p>
          <a:p>
            <a:pPr marL="228600" indent="-228600">
              <a:buAutoNum type="arabicPeriod"/>
            </a:pPr>
            <a:r>
              <a:rPr lang="en-PH" baseline="0" dirty="0" smtClean="0"/>
              <a:t>An expelled or disqualified player must be substituted through a legal substitution.</a:t>
            </a:r>
          </a:p>
          <a:p>
            <a:pPr marL="228600" indent="-228600">
              <a:buAutoNum type="arabicPeriod"/>
            </a:pPr>
            <a:r>
              <a:rPr lang="en-PH" baseline="0" dirty="0" smtClean="0"/>
              <a:t>A substitution is illegal if it exceeds the limitations of substitution.</a:t>
            </a:r>
            <a:endParaRPr lang="en-PH" dirty="0"/>
          </a:p>
        </p:txBody>
      </p:sp>
      <p:sp>
        <p:nvSpPr>
          <p:cNvPr id="4" name="Slide Number Placeholder 3"/>
          <p:cNvSpPr>
            <a:spLocks noGrp="1"/>
          </p:cNvSpPr>
          <p:nvPr>
            <p:ph type="sldNum" sz="quarter" idx="10"/>
          </p:nvPr>
        </p:nvSpPr>
        <p:spPr/>
        <p:txBody>
          <a:bodyPr/>
          <a:lstStyle/>
          <a:p>
            <a:fld id="{3E9A4AC3-EF9F-42F7-AAE6-D7578B6535A8}" type="slidenum">
              <a:rPr lang="en-PH" smtClean="0"/>
              <a:pPr/>
              <a:t>46</a:t>
            </a:fld>
            <a:endParaRPr lang="en-PH"/>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PH" sz="1200" dirty="0" smtClean="0"/>
              <a:t>Faults and Violations </a:t>
            </a:r>
          </a:p>
          <a:p>
            <a:endParaRPr lang="en-PH" dirty="0"/>
          </a:p>
        </p:txBody>
      </p:sp>
      <p:sp>
        <p:nvSpPr>
          <p:cNvPr id="4" name="Slide Number Placeholder 3"/>
          <p:cNvSpPr>
            <a:spLocks noGrp="1"/>
          </p:cNvSpPr>
          <p:nvPr>
            <p:ph type="sldNum" sz="quarter" idx="10"/>
          </p:nvPr>
        </p:nvSpPr>
        <p:spPr/>
        <p:txBody>
          <a:bodyPr/>
          <a:lstStyle/>
          <a:p>
            <a:fld id="{3E9A4AC3-EF9F-42F7-AAE6-D7578B6535A8}" type="slidenum">
              <a:rPr lang="en-PH" smtClean="0"/>
              <a:pPr/>
              <a:t>3</a:t>
            </a:fld>
            <a:endParaRPr lang="en-PH"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eriod"/>
            </a:pPr>
            <a:r>
              <a:rPr lang="en-PH" baseline="0" dirty="0" smtClean="0"/>
              <a:t>Can not toss the ball in the front zone using the overhead pass.</a:t>
            </a:r>
          </a:p>
          <a:p>
            <a:pPr marL="228600" indent="-228600">
              <a:buAutoNum type="arabicPeriod"/>
            </a:pPr>
            <a:r>
              <a:rPr lang="en-PH" baseline="0" dirty="0" smtClean="0"/>
              <a:t>Can not spike the ball higher than the top of the net.</a:t>
            </a:r>
          </a:p>
          <a:p>
            <a:pPr marL="228600" indent="-228600">
              <a:buAutoNum type="arabicPeriod"/>
            </a:pPr>
            <a:r>
              <a:rPr lang="en-PH" baseline="0" dirty="0" smtClean="0"/>
              <a:t>Can not serve the ball.</a:t>
            </a:r>
          </a:p>
          <a:p>
            <a:pPr marL="228600" indent="-228600">
              <a:buAutoNum type="arabicPeriod"/>
            </a:pPr>
            <a:r>
              <a:rPr lang="en-PH" baseline="0" dirty="0" smtClean="0"/>
              <a:t>He can replace only of the players positioned in the back zone.</a:t>
            </a:r>
          </a:p>
          <a:p>
            <a:pPr marL="228600" indent="-228600">
              <a:buAutoNum type="arabicPeriod"/>
            </a:pPr>
            <a:r>
              <a:rPr lang="en-PH" baseline="0" dirty="0" smtClean="0"/>
              <a:t> can not block or even attempt to block.</a:t>
            </a:r>
            <a:endParaRPr lang="en-PH" dirty="0"/>
          </a:p>
        </p:txBody>
      </p:sp>
      <p:sp>
        <p:nvSpPr>
          <p:cNvPr id="4" name="Slide Number Placeholder 3"/>
          <p:cNvSpPr>
            <a:spLocks noGrp="1"/>
          </p:cNvSpPr>
          <p:nvPr>
            <p:ph type="sldNum" sz="quarter" idx="10"/>
          </p:nvPr>
        </p:nvSpPr>
        <p:spPr/>
        <p:txBody>
          <a:bodyPr/>
          <a:lstStyle/>
          <a:p>
            <a:fld id="{3E9A4AC3-EF9F-42F7-AAE6-D7578B6535A8}" type="slidenum">
              <a:rPr lang="en-PH" smtClean="0"/>
              <a:pPr/>
              <a:t>47</a:t>
            </a:fld>
            <a:endParaRPr lang="en-PH"/>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PH" dirty="0" smtClean="0"/>
              <a:t>Serving </a:t>
            </a:r>
          </a:p>
          <a:p>
            <a:r>
              <a:rPr lang="en-PH" dirty="0" smtClean="0"/>
              <a:t>Passing </a:t>
            </a:r>
          </a:p>
          <a:p>
            <a:r>
              <a:rPr lang="en-PH" dirty="0" smtClean="0"/>
              <a:t>Setting</a:t>
            </a:r>
          </a:p>
          <a:p>
            <a:r>
              <a:rPr lang="en-PH" dirty="0" smtClean="0"/>
              <a:t>Blocking</a:t>
            </a:r>
          </a:p>
          <a:p>
            <a:endParaRPr lang="en-PH" dirty="0" smtClean="0"/>
          </a:p>
          <a:p>
            <a:endParaRPr lang="en-PH" dirty="0"/>
          </a:p>
        </p:txBody>
      </p:sp>
      <p:sp>
        <p:nvSpPr>
          <p:cNvPr id="4" name="Slide Number Placeholder 3"/>
          <p:cNvSpPr>
            <a:spLocks noGrp="1"/>
          </p:cNvSpPr>
          <p:nvPr>
            <p:ph type="sldNum" sz="quarter" idx="10"/>
          </p:nvPr>
        </p:nvSpPr>
        <p:spPr/>
        <p:txBody>
          <a:bodyPr/>
          <a:lstStyle/>
          <a:p>
            <a:fld id="{3E9A4AC3-EF9F-42F7-AAE6-D7578B6535A8}" type="slidenum">
              <a:rPr lang="en-PH" smtClean="0"/>
              <a:pPr/>
              <a:t>13</a:t>
            </a:fld>
            <a:endParaRPr lang="en-PH"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PH" dirty="0" smtClean="0"/>
              <a:t>Kinds</a:t>
            </a:r>
            <a:r>
              <a:rPr lang="en-PH" baseline="0" dirty="0" smtClean="0"/>
              <a:t> of serve</a:t>
            </a:r>
            <a:endParaRPr lang="en-PH" dirty="0"/>
          </a:p>
        </p:txBody>
      </p:sp>
      <p:sp>
        <p:nvSpPr>
          <p:cNvPr id="4" name="Slide Number Placeholder 3"/>
          <p:cNvSpPr>
            <a:spLocks noGrp="1"/>
          </p:cNvSpPr>
          <p:nvPr>
            <p:ph type="sldNum" sz="quarter" idx="10"/>
          </p:nvPr>
        </p:nvSpPr>
        <p:spPr/>
        <p:txBody>
          <a:bodyPr/>
          <a:lstStyle/>
          <a:p>
            <a:fld id="{3E9A4AC3-EF9F-42F7-AAE6-D7578B6535A8}" type="slidenum">
              <a:rPr lang="en-PH" smtClean="0"/>
              <a:pPr/>
              <a:t>15</a:t>
            </a:fld>
            <a:endParaRPr lang="en-PH"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PH" dirty="0"/>
          </a:p>
        </p:txBody>
      </p:sp>
      <p:sp>
        <p:nvSpPr>
          <p:cNvPr id="4" name="Slide Number Placeholder 3"/>
          <p:cNvSpPr>
            <a:spLocks noGrp="1"/>
          </p:cNvSpPr>
          <p:nvPr>
            <p:ph type="sldNum" sz="quarter" idx="10"/>
          </p:nvPr>
        </p:nvSpPr>
        <p:spPr/>
        <p:txBody>
          <a:bodyPr/>
          <a:lstStyle/>
          <a:p>
            <a:fld id="{3E9A4AC3-EF9F-42F7-AAE6-D7578B6535A8}" type="slidenum">
              <a:rPr lang="en-PH" smtClean="0"/>
              <a:pPr/>
              <a:t>18</a:t>
            </a:fld>
            <a:endParaRPr lang="en-PH"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PH" dirty="0" smtClean="0"/>
              <a:t>Kinds of spike</a:t>
            </a:r>
          </a:p>
          <a:p>
            <a:endParaRPr lang="en-PH" dirty="0"/>
          </a:p>
        </p:txBody>
      </p:sp>
      <p:sp>
        <p:nvSpPr>
          <p:cNvPr id="4" name="Slide Number Placeholder 3"/>
          <p:cNvSpPr>
            <a:spLocks noGrp="1"/>
          </p:cNvSpPr>
          <p:nvPr>
            <p:ph type="sldNum" sz="quarter" idx="10"/>
          </p:nvPr>
        </p:nvSpPr>
        <p:spPr/>
        <p:txBody>
          <a:bodyPr/>
          <a:lstStyle/>
          <a:p>
            <a:fld id="{3E9A4AC3-EF9F-42F7-AAE6-D7578B6535A8}" type="slidenum">
              <a:rPr lang="en-PH" smtClean="0"/>
              <a:pPr/>
              <a:t>23</a:t>
            </a:fld>
            <a:endParaRPr lang="en-PH"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PH" dirty="0" smtClean="0"/>
              <a:t>Is</a:t>
            </a:r>
            <a:r>
              <a:rPr lang="en-PH" baseline="0" dirty="0" smtClean="0"/>
              <a:t> the action of players close to the net to intercept the ball coming from the opponent by reaching higher than the top the net.</a:t>
            </a:r>
          </a:p>
          <a:p>
            <a:endParaRPr lang="en-PH" dirty="0"/>
          </a:p>
        </p:txBody>
      </p:sp>
      <p:sp>
        <p:nvSpPr>
          <p:cNvPr id="4" name="Slide Number Placeholder 3"/>
          <p:cNvSpPr>
            <a:spLocks noGrp="1"/>
          </p:cNvSpPr>
          <p:nvPr>
            <p:ph type="sldNum" sz="quarter" idx="10"/>
          </p:nvPr>
        </p:nvSpPr>
        <p:spPr/>
        <p:txBody>
          <a:bodyPr/>
          <a:lstStyle/>
          <a:p>
            <a:fld id="{3E9A4AC3-EF9F-42F7-AAE6-D7578B6535A8}" type="slidenum">
              <a:rPr lang="en-PH" smtClean="0"/>
              <a:pPr/>
              <a:t>24</a:t>
            </a:fld>
            <a:endParaRPr lang="en-PH"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PH" dirty="0" smtClean="0"/>
              <a:t>c.</a:t>
            </a:r>
            <a:r>
              <a:rPr lang="en-PH" baseline="0" dirty="0" smtClean="0"/>
              <a:t> Complete block – when the ball is touched by the blocker and made a successful block.</a:t>
            </a:r>
            <a:endParaRPr lang="en-PH" dirty="0"/>
          </a:p>
        </p:txBody>
      </p:sp>
      <p:sp>
        <p:nvSpPr>
          <p:cNvPr id="4" name="Slide Number Placeholder 3"/>
          <p:cNvSpPr>
            <a:spLocks noGrp="1"/>
          </p:cNvSpPr>
          <p:nvPr>
            <p:ph type="sldNum" sz="quarter" idx="10"/>
          </p:nvPr>
        </p:nvSpPr>
        <p:spPr/>
        <p:txBody>
          <a:bodyPr/>
          <a:lstStyle/>
          <a:p>
            <a:fld id="{3E9A4AC3-EF9F-42F7-AAE6-D7578B6535A8}" type="slidenum">
              <a:rPr lang="en-PH" smtClean="0"/>
              <a:pPr/>
              <a:t>25</a:t>
            </a:fld>
            <a:endParaRPr lang="en-PH"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1/20/2010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1/20/2010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1/20/2010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1/20/2010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1/20/2010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slide" Target="slide3.xml"/><Relationship Id="rId4" Type="http://schemas.openxmlformats.org/officeDocument/2006/relationships/hyperlink" Target="mailto:maharot_808@yahoo.com"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image" Target="../media/image5.gif"/><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8" Type="http://schemas.openxmlformats.org/officeDocument/2006/relationships/slide" Target="slide3.xml"/><Relationship Id="rId3" Type="http://schemas.openxmlformats.org/officeDocument/2006/relationships/slide" Target="slide14.xml"/><Relationship Id="rId7" Type="http://schemas.openxmlformats.org/officeDocument/2006/relationships/slide" Target="slide24.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slide" Target="slide22.xml"/><Relationship Id="rId5" Type="http://schemas.openxmlformats.org/officeDocument/2006/relationships/slide" Target="slide20.xml"/><Relationship Id="rId4" Type="http://schemas.openxmlformats.org/officeDocument/2006/relationships/slide" Target="slide18.xml"/><Relationship Id="rId9" Type="http://schemas.openxmlformats.org/officeDocument/2006/relationships/image" Target="../media/image2.png"/></Relationships>
</file>

<file path=ppt/slides/_rels/slide14.xml.rels><?xml version="1.0" encoding="UTF-8" standalone="yes"?>
<Relationships xmlns="http://schemas.openxmlformats.org/package/2006/relationships"><Relationship Id="rId8" Type="http://schemas.openxmlformats.org/officeDocument/2006/relationships/slide" Target="slide3.xml"/><Relationship Id="rId3" Type="http://schemas.openxmlformats.org/officeDocument/2006/relationships/image" Target="../media/image6.jpeg"/><Relationship Id="rId7" Type="http://schemas.openxmlformats.org/officeDocument/2006/relationships/image" Target="../media/image10.jpeg"/><Relationship Id="rId2" Type="http://schemas.openxmlformats.org/officeDocument/2006/relationships/slide" Target="slide15.xml"/><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 Id="rId9"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slide" Target="slide3.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7.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3.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2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3.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3.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slide" Target="slide2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2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slide" Target="slide29.xml"/><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slide" Target="slide30.xml"/><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8" Type="http://schemas.openxmlformats.org/officeDocument/2006/relationships/slide" Target="slide31.xml"/><Relationship Id="rId13" Type="http://schemas.openxmlformats.org/officeDocument/2006/relationships/image" Target="../media/image2.png"/><Relationship Id="rId3" Type="http://schemas.openxmlformats.org/officeDocument/2006/relationships/slide" Target="slide5.xml"/><Relationship Id="rId7" Type="http://schemas.openxmlformats.org/officeDocument/2006/relationships/slide" Target="slide26.xml"/><Relationship Id="rId12" Type="http://schemas.openxmlformats.org/officeDocument/2006/relationships/slide" Target="slide47.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slide" Target="slide15.xml"/><Relationship Id="rId11" Type="http://schemas.openxmlformats.org/officeDocument/2006/relationships/slide" Target="slide45.xml"/><Relationship Id="rId5" Type="http://schemas.openxmlformats.org/officeDocument/2006/relationships/slide" Target="slide2.xml"/><Relationship Id="rId10" Type="http://schemas.openxmlformats.org/officeDocument/2006/relationships/slide" Target="slide36.xml"/><Relationship Id="rId4" Type="http://schemas.openxmlformats.org/officeDocument/2006/relationships/slide" Target="slide6.xml"/><Relationship Id="rId9" Type="http://schemas.openxmlformats.org/officeDocument/2006/relationships/slide" Target="slide32.xml"/></Relationships>
</file>

<file path=ppt/slides/_rels/slide30.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slide" Target="slide33.xml"/><Relationship Id="rId7"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slide" Target="slide3.xml"/><Relationship Id="rId5" Type="http://schemas.openxmlformats.org/officeDocument/2006/relationships/slide" Target="slide35.xml"/><Relationship Id="rId4" Type="http://schemas.openxmlformats.org/officeDocument/2006/relationships/slide" Target="slide34.xml"/></Relationships>
</file>

<file path=ppt/slides/_rels/slide33.xml.rels><?xml version="1.0" encoding="UTF-8" standalone="yes"?>
<Relationships xmlns="http://schemas.openxmlformats.org/package/2006/relationships"><Relationship Id="rId3" Type="http://schemas.openxmlformats.org/officeDocument/2006/relationships/hyperlink" Target="mailto:www.FIVB.com" TargetMode="External"/><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slide" Target="slide32.xml"/></Relationships>
</file>

<file path=ppt/slides/_rels/slide34.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8" Type="http://schemas.openxmlformats.org/officeDocument/2006/relationships/slide" Target="slide39.xml"/><Relationship Id="rId3" Type="http://schemas.openxmlformats.org/officeDocument/2006/relationships/slide" Target="slide44.xml"/><Relationship Id="rId7" Type="http://schemas.openxmlformats.org/officeDocument/2006/relationships/slide" Target="slide40.xml"/><Relationship Id="rId12"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7.xml"/><Relationship Id="rId6" Type="http://schemas.openxmlformats.org/officeDocument/2006/relationships/slide" Target="slide41.xml"/><Relationship Id="rId11" Type="http://schemas.openxmlformats.org/officeDocument/2006/relationships/slide" Target="slide3.xml"/><Relationship Id="rId5" Type="http://schemas.openxmlformats.org/officeDocument/2006/relationships/slide" Target="slide42.xml"/><Relationship Id="rId10" Type="http://schemas.openxmlformats.org/officeDocument/2006/relationships/slide" Target="slide37.xml"/><Relationship Id="rId4" Type="http://schemas.openxmlformats.org/officeDocument/2006/relationships/slide" Target="slide43.xml"/><Relationship Id="rId9" Type="http://schemas.openxmlformats.org/officeDocument/2006/relationships/slide" Target="slide38.xml"/></Relationships>
</file>

<file path=ppt/slides/_rels/slide3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notesSlide" Target="../notesSlides/notesSlide2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mailto:http://www.fivb.org/EN/volleyball/story.htm" TargetMode="Externa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slide" Target="slide3.xml"/></Relationships>
</file>

<file path=ppt/slides/_rels/slide40.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notesSlide" Target="../notesSlides/notesSlide2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2.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notesSlide" Target="../notesSlides/notesSlide2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3.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notesSlide" Target="../notesSlides/notesSlide26.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4.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notesSlide" Target="../notesSlides/notesSlide2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5.xml.rels><?xml version="1.0" encoding="UTF-8" standalone="yes"?>
<Relationships xmlns="http://schemas.openxmlformats.org/package/2006/relationships"><Relationship Id="rId3" Type="http://schemas.openxmlformats.org/officeDocument/2006/relationships/slide" Target="slide46.xml"/><Relationship Id="rId2" Type="http://schemas.openxmlformats.org/officeDocument/2006/relationships/notesSlide" Target="../notesSlides/notesSlide28.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9.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0.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 Target="slide10.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slide" Target="slide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8.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9.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4.gif"/><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2133600"/>
          </a:xfrm>
        </p:spPr>
        <p:txBody>
          <a:bodyPr>
            <a:normAutofit/>
          </a:bodyPr>
          <a:lstStyle/>
          <a:p>
            <a:pPr algn="ctr"/>
            <a:r>
              <a:rPr lang="en-PH" dirty="0" smtClean="0">
                <a:solidFill>
                  <a:srgbClr val="FFFF00"/>
                </a:solidFill>
              </a:rPr>
              <a:t>VOLLEYBALL </a:t>
            </a:r>
            <a:r>
              <a:rPr lang="en-PH" i="1" dirty="0" smtClean="0">
                <a:solidFill>
                  <a:srgbClr val="FFFF00"/>
                </a:solidFill>
              </a:rPr>
              <a:t/>
            </a:r>
            <a:br>
              <a:rPr lang="en-PH" i="1" dirty="0" smtClean="0">
                <a:solidFill>
                  <a:srgbClr val="FFFF00"/>
                </a:solidFill>
              </a:rPr>
            </a:br>
            <a:r>
              <a:rPr lang="en-PH" sz="2200" i="1" dirty="0" smtClean="0">
                <a:solidFill>
                  <a:srgbClr val="FFFF00"/>
                </a:solidFill>
              </a:rPr>
              <a:t> </a:t>
            </a:r>
            <a:br>
              <a:rPr lang="en-PH" sz="2200" i="1" dirty="0" smtClean="0">
                <a:solidFill>
                  <a:srgbClr val="FFFF00"/>
                </a:solidFill>
              </a:rPr>
            </a:br>
            <a:r>
              <a:rPr lang="en-PH" sz="2200" i="1" dirty="0" smtClean="0">
                <a:solidFill>
                  <a:srgbClr val="FFFF00"/>
                </a:solidFill>
                <a:hlinkClick r:id="rId3" action="ppaction://hlinksldjump"/>
              </a:rPr>
              <a:t>“Mintonett</a:t>
            </a:r>
            <a:r>
              <a:rPr lang="en-PH" sz="2200" dirty="0" smtClean="0">
                <a:solidFill>
                  <a:srgbClr val="FFFF00"/>
                </a:solidFill>
                <a:hlinkClick r:id="rId3" action="ppaction://hlinksldjump"/>
              </a:rPr>
              <a:t>e”</a:t>
            </a:r>
            <a:endParaRPr lang="en-PH" sz="2200" dirty="0">
              <a:solidFill>
                <a:srgbClr val="FFFF00"/>
              </a:solidFill>
            </a:endParaRPr>
          </a:p>
        </p:txBody>
      </p:sp>
      <p:sp>
        <p:nvSpPr>
          <p:cNvPr id="3" name="Content Placeholder 2"/>
          <p:cNvSpPr>
            <a:spLocks noGrp="1"/>
          </p:cNvSpPr>
          <p:nvPr>
            <p:ph idx="1"/>
          </p:nvPr>
        </p:nvSpPr>
        <p:spPr>
          <a:xfrm>
            <a:off x="381000" y="2743200"/>
            <a:ext cx="8229600" cy="2514600"/>
          </a:xfrm>
        </p:spPr>
        <p:txBody>
          <a:bodyPr>
            <a:normAutofit fontScale="92500" lnSpcReduction="10000"/>
          </a:bodyPr>
          <a:lstStyle/>
          <a:p>
            <a:pPr lvl="0">
              <a:buNone/>
            </a:pPr>
            <a:endParaRPr lang="en-PH" sz="1200" dirty="0" smtClean="0"/>
          </a:p>
          <a:p>
            <a:pPr algn="ctr">
              <a:buNone/>
            </a:pPr>
            <a:endParaRPr lang="en-PH" sz="2000" b="1" dirty="0" smtClean="0"/>
          </a:p>
          <a:p>
            <a:pPr algn="ctr">
              <a:buNone/>
            </a:pPr>
            <a:endParaRPr lang="en-PH" sz="2000" dirty="0" smtClean="0"/>
          </a:p>
          <a:p>
            <a:pPr algn="ctr">
              <a:buNone/>
            </a:pPr>
            <a:endParaRPr lang="en-PH" sz="2000" dirty="0" smtClean="0"/>
          </a:p>
          <a:p>
            <a:pPr algn="ctr">
              <a:buNone/>
            </a:pPr>
            <a:endParaRPr lang="en-PH" sz="2000" dirty="0" smtClean="0"/>
          </a:p>
          <a:p>
            <a:pPr algn="ctr">
              <a:buNone/>
            </a:pPr>
            <a:r>
              <a:rPr lang="en-PH" sz="2000" dirty="0" smtClean="0">
                <a:solidFill>
                  <a:schemeClr val="accent1"/>
                </a:solidFill>
                <a:hlinkClick r:id="rId4"/>
              </a:rPr>
              <a:t>Wilfredo E Villaruz Jr.</a:t>
            </a:r>
            <a:endParaRPr lang="en-PH" sz="2000" dirty="0" smtClean="0">
              <a:solidFill>
                <a:schemeClr val="accent1"/>
              </a:solidFill>
            </a:endParaRPr>
          </a:p>
          <a:p>
            <a:pPr algn="ctr">
              <a:buNone/>
            </a:pPr>
            <a:r>
              <a:rPr lang="en-PH" sz="2000" dirty="0" smtClean="0">
                <a:solidFill>
                  <a:srgbClr val="0000FF"/>
                </a:solidFill>
              </a:rPr>
              <a:t>BsEd-MAPEH III</a:t>
            </a:r>
          </a:p>
          <a:p>
            <a:pPr algn="ctr">
              <a:buNone/>
            </a:pPr>
            <a:r>
              <a:rPr lang="en-PH" sz="2000" dirty="0" smtClean="0">
                <a:solidFill>
                  <a:srgbClr val="0000FF"/>
                </a:solidFill>
              </a:rPr>
              <a:t>Saint Louis University, Baguio City </a:t>
            </a:r>
            <a:endParaRPr lang="en-PH" sz="2000" dirty="0">
              <a:solidFill>
                <a:srgbClr val="0000FF"/>
              </a:solidFill>
            </a:endParaRPr>
          </a:p>
        </p:txBody>
      </p:sp>
      <p:pic>
        <p:nvPicPr>
          <p:cNvPr id="4" name="Picture 3">
            <a:hlinkClick r:id="rId5" action="ppaction://hlinksldjump"/>
          </p:cNvPr>
          <p:cNvPicPr/>
          <p:nvPr/>
        </p:nvPicPr>
        <p:blipFill>
          <a:blip r:embed="rId6"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checkerboard(across)">
                                      <p:cBhvr>
                                        <p:cTn id="10" dur="500"/>
                                        <p:tgtEl>
                                          <p:spTgt spid="3">
                                            <p:txEl>
                                              <p:pRg st="5" end="5"/>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checkerboard(across)">
                                      <p:cBhvr>
                                        <p:cTn id="13" dur="500"/>
                                        <p:tgtEl>
                                          <p:spTgt spid="3">
                                            <p:txEl>
                                              <p:pRg st="6" end="6"/>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3">
                                            <p:txEl>
                                              <p:pRg st="7" end="7"/>
                                            </p:txEl>
                                          </p:spTgt>
                                        </p:tgtEl>
                                        <p:attrNameLst>
                                          <p:attrName>style.visibility</p:attrName>
                                        </p:attrNameLst>
                                      </p:cBhvr>
                                      <p:to>
                                        <p:strVal val="visible"/>
                                      </p:to>
                                    </p:set>
                                    <p:animEffect transition="in" filter="checkerboard(across)">
                                      <p:cBhvr>
                                        <p:cTn id="1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914400"/>
            <a:ext cx="8305800" cy="4154984"/>
          </a:xfrm>
          <a:prstGeom prst="rect">
            <a:avLst/>
          </a:prstGeom>
        </p:spPr>
        <p:txBody>
          <a:bodyPr wrap="square">
            <a:spAutoFit/>
          </a:bodyPr>
          <a:lstStyle/>
          <a:p>
            <a:r>
              <a:rPr lang="en-PH" sz="2400" b="1" dirty="0" smtClean="0"/>
              <a:t>Playing court</a:t>
            </a:r>
          </a:p>
          <a:p>
            <a:r>
              <a:rPr lang="en-PH" sz="2400" dirty="0" smtClean="0"/>
              <a:t>The playing court is rectangular, 18m long and 9m wide. The space around the court or ‘free zone’ is a minimum of 3m on all sides. </a:t>
            </a:r>
          </a:p>
          <a:p>
            <a:r>
              <a:rPr lang="en-PH" sz="2400" dirty="0" smtClean="0"/>
              <a:t>The ‘free playing space’ is above the playing area and must be free of any obstructions. This is a minimum height of 7m from the playing surface. </a:t>
            </a:r>
          </a:p>
          <a:p>
            <a:r>
              <a:rPr lang="en-PH" sz="2400" dirty="0" smtClean="0"/>
              <a:t>For official or Federation of International Volleyball (FIVB) competitions, the free zone is 5m from the sidelines and 8m from the end lines. The free playing space is 12.5m in height from the playing surface.</a:t>
            </a:r>
            <a:endParaRPr lang="en-PH" sz="2400" dirty="0"/>
          </a:p>
        </p:txBody>
      </p:sp>
      <p:pic>
        <p:nvPicPr>
          <p:cNvPr id="3" name="Picture 2">
            <a:hlinkClick r:id="rId2" action="ppaction://hlinksldjump"/>
          </p:cNvPr>
          <p:cNvPicPr/>
          <p:nvPr/>
        </p:nvPicPr>
        <p:blipFill>
          <a:blip r:embed="rId3"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ox(in)">
                                      <p:cBhvr>
                                        <p:cTn id="10" dur="500"/>
                                        <p:tgtEl>
                                          <p:spTgt spid="2">
                                            <p:txEl>
                                              <p:pRg st="1" end="1"/>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box(in)">
                                      <p:cBhvr>
                                        <p:cTn id="13" dur="500"/>
                                        <p:tgtEl>
                                          <p:spTgt spid="2">
                                            <p:txEl>
                                              <p:pRg st="2" end="2"/>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box(in)">
                                      <p:cBhvr>
                                        <p:cTn id="16"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166843"/>
            <a:ext cx="8610600" cy="4893647"/>
          </a:xfrm>
          <a:prstGeom prst="rect">
            <a:avLst/>
          </a:prstGeom>
        </p:spPr>
        <p:txBody>
          <a:bodyPr wrap="square">
            <a:spAutoFit/>
          </a:bodyPr>
          <a:lstStyle/>
          <a:p>
            <a:r>
              <a:rPr lang="en-PH" sz="2400" b="1" dirty="0" smtClean="0"/>
              <a:t>Net and posts</a:t>
            </a:r>
          </a:p>
          <a:p>
            <a:r>
              <a:rPr lang="en-PH" sz="2400" dirty="0" smtClean="0"/>
              <a:t>The net is 1m wide and 9.5m−10m long and is made of 10cm square, black mesh. The top of the net is 2.43m high for men and 2.24m for women. The height is measured from the centre of the playing court. </a:t>
            </a:r>
          </a:p>
          <a:p>
            <a:r>
              <a:rPr lang="en-PH" sz="2400" dirty="0" smtClean="0"/>
              <a:t>A flexible rod 1.8m long and 10mm in diameter called an antenna is fastened at the outside edge of each side band on the net. Antenna are placed on opposite sides of the net and are considered part of the net. Antenna laterally delimit the crossing space. </a:t>
            </a:r>
          </a:p>
          <a:p>
            <a:r>
              <a:rPr lang="en-PH" sz="2400" dirty="0" smtClean="0"/>
              <a:t>The posts supporting the net are 0.50m−1m outside the sidelines. They are 2.55m high. The posts are round and smooth, fixed to the ground without wires.</a:t>
            </a:r>
            <a:endParaRPr lang="en-PH" sz="2400" dirty="0"/>
          </a:p>
        </p:txBody>
      </p:sp>
      <p:pic>
        <p:nvPicPr>
          <p:cNvPr id="3" name="Picture 2">
            <a:hlinkClick r:id="rId2" action="ppaction://hlinksldjump"/>
          </p:cNvPr>
          <p:cNvPicPr/>
          <p:nvPr/>
        </p:nvPicPr>
        <p:blipFill>
          <a:blip r:embed="rId3"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linds(horizontal)">
                                      <p:cBhvr>
                                        <p:cTn id="10" dur="500"/>
                                        <p:tgtEl>
                                          <p:spTgt spid="2">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blinds(horizontal)">
                                      <p:cBhvr>
                                        <p:cTn id="13" dur="500"/>
                                        <p:tgtEl>
                                          <p:spTgt spid="2">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blinds(horizontal)">
                                      <p:cBhvr>
                                        <p:cTn id="16"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Volleyball court"/>
          <p:cNvPicPr>
            <a:picLocks noChangeAspect="1" noChangeArrowheads="1"/>
          </p:cNvPicPr>
          <p:nvPr/>
        </p:nvPicPr>
        <p:blipFill>
          <a:blip r:embed="rId2" cstate="print"/>
          <a:srcRect/>
          <a:stretch>
            <a:fillRect/>
          </a:stretch>
        </p:blipFill>
        <p:spPr bwMode="auto">
          <a:xfrm>
            <a:off x="762000" y="1371600"/>
            <a:ext cx="7620000" cy="4572000"/>
          </a:xfrm>
          <a:prstGeom prst="rect">
            <a:avLst/>
          </a:prstGeom>
          <a:noFill/>
        </p:spPr>
      </p:pic>
      <p:pic>
        <p:nvPicPr>
          <p:cNvPr id="3" name="Picture 2">
            <a:hlinkClick r:id="rId3" action="ppaction://hlinksldjump"/>
          </p:cNvPr>
          <p:cNvPicPr/>
          <p:nvPr/>
        </p:nvPicPr>
        <p:blipFill>
          <a:blip r:embed="rId4"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6626"/>
                                        </p:tgtEl>
                                        <p:attrNameLst>
                                          <p:attrName>style.visibility</p:attrName>
                                        </p:attrNameLst>
                                      </p:cBhvr>
                                      <p:to>
                                        <p:strVal val="visible"/>
                                      </p:to>
                                    </p:set>
                                    <p:anim calcmode="lin" valueType="num">
                                      <p:cBhvr additive="base">
                                        <p:cTn id="7" dur="500" fill="hold"/>
                                        <p:tgtEl>
                                          <p:spTgt spid="26626"/>
                                        </p:tgtEl>
                                        <p:attrNameLst>
                                          <p:attrName>ppt_x</p:attrName>
                                        </p:attrNameLst>
                                      </p:cBhvr>
                                      <p:tavLst>
                                        <p:tav tm="0">
                                          <p:val>
                                            <p:strVal val="#ppt_x"/>
                                          </p:val>
                                        </p:tav>
                                        <p:tav tm="100000">
                                          <p:val>
                                            <p:strVal val="#ppt_x"/>
                                          </p:val>
                                        </p:tav>
                                      </p:tavLst>
                                    </p:anim>
                                    <p:anim calcmode="lin" valueType="num">
                                      <p:cBhvr additive="base">
                                        <p:cTn id="8" dur="500" fill="hold"/>
                                        <p:tgtEl>
                                          <p:spTgt spid="266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1447800"/>
            <a:ext cx="7010400" cy="3170099"/>
          </a:xfrm>
          <a:prstGeom prst="rect">
            <a:avLst/>
          </a:prstGeom>
        </p:spPr>
        <p:txBody>
          <a:bodyPr wrap="square">
            <a:spAutoFit/>
          </a:bodyPr>
          <a:lstStyle/>
          <a:p>
            <a:pPr algn="ctr"/>
            <a:r>
              <a:rPr lang="en-PH"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3" action="ppaction://hlinksldjump"/>
              </a:rPr>
              <a:t>Serving</a:t>
            </a:r>
            <a:r>
              <a:rPr lang="en-PH"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p>
          <a:p>
            <a:pPr algn="ctr"/>
            <a:r>
              <a:rPr lang="en-PH"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4" action="ppaction://hlinksldjump"/>
              </a:rPr>
              <a:t>Passing</a:t>
            </a:r>
            <a:endParaRPr lang="en-PH"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ctr"/>
            <a:r>
              <a:rPr lang="en-PH"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5" action="ppaction://hlinksldjump"/>
              </a:rPr>
              <a:t>Setting</a:t>
            </a:r>
            <a:endParaRPr lang="en-PH"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ctr"/>
            <a:r>
              <a:rPr lang="en-PH"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6" action="ppaction://hlinksldjump"/>
              </a:rPr>
              <a:t>Spike </a:t>
            </a:r>
            <a:endParaRPr lang="en-PH"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ctr"/>
            <a:r>
              <a:rPr lang="en-PH"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7" action="ppaction://hlinksldjump"/>
              </a:rPr>
              <a:t>Blocking</a:t>
            </a:r>
            <a:endParaRPr lang="en-PH"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Rectangle 2"/>
          <p:cNvSpPr/>
          <p:nvPr/>
        </p:nvSpPr>
        <p:spPr>
          <a:xfrm>
            <a:off x="2570416" y="685800"/>
            <a:ext cx="349776" cy="923330"/>
          </a:xfrm>
          <a:prstGeom prst="rect">
            <a:avLst/>
          </a:prstGeom>
          <a:noFill/>
        </p:spPr>
        <p:txBody>
          <a:bodyPr wrap="none" lIns="91440" tIns="45720" rIns="91440" bIns="45720">
            <a:spAutoFit/>
          </a:bodyPr>
          <a:lstStyle/>
          <a:p>
            <a:pPr algn="ctr"/>
            <a:r>
              <a:rPr lang="en-PH"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n-PH"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4" name="Rectangle 3"/>
          <p:cNvSpPr/>
          <p:nvPr/>
        </p:nvSpPr>
        <p:spPr>
          <a:xfrm>
            <a:off x="3505200" y="3429000"/>
            <a:ext cx="1219200" cy="369332"/>
          </a:xfrm>
          <a:prstGeom prst="rect">
            <a:avLst/>
          </a:prstGeom>
        </p:spPr>
        <p:txBody>
          <a:bodyPr wrap="square">
            <a:spAutoFit/>
          </a:bodyPr>
          <a:lstStyle/>
          <a:p>
            <a:pPr lvl="0"/>
            <a:r>
              <a:rPr lang="en-PH" b="1" cap="all" dirty="0" smtClean="0">
                <a:ln w="9000" cmpd="sng">
                  <a:solidFill>
                    <a:srgbClr val="10CF9B">
                      <a:shade val="50000"/>
                      <a:satMod val="120000"/>
                    </a:srgbClr>
                  </a:solidFill>
                  <a:prstDash val="solid"/>
                </a:ln>
                <a:gradFill>
                  <a:gsLst>
                    <a:gs pos="0">
                      <a:srgbClr val="10CF9B">
                        <a:shade val="20000"/>
                        <a:satMod val="245000"/>
                      </a:srgbClr>
                    </a:gs>
                    <a:gs pos="43000">
                      <a:srgbClr val="10CF9B">
                        <a:satMod val="255000"/>
                      </a:srgbClr>
                    </a:gs>
                    <a:gs pos="48000">
                      <a:srgbClr val="10CF9B">
                        <a:shade val="85000"/>
                        <a:satMod val="255000"/>
                      </a:srgbClr>
                    </a:gs>
                    <a:gs pos="100000">
                      <a:srgbClr val="10CF9B">
                        <a:shade val="20000"/>
                        <a:satMod val="245000"/>
                      </a:srgbClr>
                    </a:gs>
                  </a:gsLst>
                  <a:lin ang="5400000"/>
                </a:gradFill>
                <a:effectLst>
                  <a:reflection blurRad="12700" stA="28000" endPos="45000" dist="1000" dir="5400000" sy="-100000" algn="bl" rotWithShape="0"/>
                </a:effectLst>
              </a:rPr>
              <a:t> </a:t>
            </a:r>
          </a:p>
        </p:txBody>
      </p:sp>
      <p:pic>
        <p:nvPicPr>
          <p:cNvPr id="5" name="Picture 4">
            <a:hlinkClick r:id="rId8" action="ppaction://hlinksldjump"/>
          </p:cNvPr>
          <p:cNvPicPr/>
          <p:nvPr/>
        </p:nvPicPr>
        <p:blipFill>
          <a:blip r:embed="rId9"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Scale>
                                      <p:cBhvr>
                                        <p:cTn id="7" dur="1000" decel="50000" fill="hold">
                                          <p:stCondLst>
                                            <p:cond delay="0"/>
                                          </p:stCondLst>
                                        </p:cTn>
                                        <p:tgtEl>
                                          <p:spTgt spid="2">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xEl>
                                              <p:pRg st="0" end="0"/>
                                            </p:txEl>
                                          </p:spTgt>
                                        </p:tgtEl>
                                        <p:attrNameLst>
                                          <p:attrName>ppt_x</p:attrName>
                                          <p:attrName>ppt_y</p:attrName>
                                        </p:attrNameLst>
                                      </p:cBhvr>
                                    </p:animMotion>
                                    <p:animEffect transition="in" filter="fade">
                                      <p:cBhvr>
                                        <p:cTn id="9" dur="1000"/>
                                        <p:tgtEl>
                                          <p:spTgt spid="2">
                                            <p:txEl>
                                              <p:pRg st="0" end="0"/>
                                            </p:txEl>
                                          </p:spTgt>
                                        </p:tgtEl>
                                      </p:cBhvr>
                                    </p:animEffect>
                                  </p:childTnLst>
                                </p:cTn>
                              </p:par>
                              <p:par>
                                <p:cTn id="10" presetID="52"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Scale>
                                      <p:cBhvr>
                                        <p:cTn id="12" dur="1000" decel="50000" fill="hold">
                                          <p:stCondLst>
                                            <p:cond delay="0"/>
                                          </p:stCondLst>
                                        </p:cTn>
                                        <p:tgtEl>
                                          <p:spTgt spid="2">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2">
                                            <p:txEl>
                                              <p:pRg st="1" end="1"/>
                                            </p:txEl>
                                          </p:spTgt>
                                        </p:tgtEl>
                                        <p:attrNameLst>
                                          <p:attrName>ppt_x</p:attrName>
                                          <p:attrName>ppt_y</p:attrName>
                                        </p:attrNameLst>
                                      </p:cBhvr>
                                    </p:animMotion>
                                    <p:animEffect transition="in" filter="fade">
                                      <p:cBhvr>
                                        <p:cTn id="14" dur="1000"/>
                                        <p:tgtEl>
                                          <p:spTgt spid="2">
                                            <p:txEl>
                                              <p:pRg st="1" end="1"/>
                                            </p:txEl>
                                          </p:spTgt>
                                        </p:tgtEl>
                                      </p:cBhvr>
                                    </p:animEffect>
                                  </p:childTnLst>
                                </p:cTn>
                              </p:par>
                              <p:par>
                                <p:cTn id="15" presetID="52" presetClass="entr" presetSubtype="0"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Scale>
                                      <p:cBhvr>
                                        <p:cTn id="17" dur="1000" decel="50000" fill="hold">
                                          <p:stCondLst>
                                            <p:cond delay="0"/>
                                          </p:stCondLst>
                                        </p:cTn>
                                        <p:tgtEl>
                                          <p:spTgt spid="2">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2">
                                            <p:txEl>
                                              <p:pRg st="2" end="2"/>
                                            </p:txEl>
                                          </p:spTgt>
                                        </p:tgtEl>
                                        <p:attrNameLst>
                                          <p:attrName>ppt_x</p:attrName>
                                          <p:attrName>ppt_y</p:attrName>
                                        </p:attrNameLst>
                                      </p:cBhvr>
                                    </p:animMotion>
                                    <p:animEffect transition="in" filter="fade">
                                      <p:cBhvr>
                                        <p:cTn id="19" dur="1000"/>
                                        <p:tgtEl>
                                          <p:spTgt spid="2">
                                            <p:txEl>
                                              <p:pRg st="2" end="2"/>
                                            </p:txEl>
                                          </p:spTgt>
                                        </p:tgtEl>
                                      </p:cBhvr>
                                    </p:animEffect>
                                  </p:childTnLst>
                                </p:cTn>
                              </p:par>
                              <p:par>
                                <p:cTn id="20" presetID="52" presetClass="entr" presetSubtype="0" fill="hold" nodeType="with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Scale>
                                      <p:cBhvr>
                                        <p:cTn id="22" dur="1000" decel="50000" fill="hold">
                                          <p:stCondLst>
                                            <p:cond delay="0"/>
                                          </p:stCondLst>
                                        </p:cTn>
                                        <p:tgtEl>
                                          <p:spTgt spid="2">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3" dur="1000" decel="50000" fill="hold">
                                          <p:stCondLst>
                                            <p:cond delay="0"/>
                                          </p:stCondLst>
                                        </p:cTn>
                                        <p:tgtEl>
                                          <p:spTgt spid="2">
                                            <p:txEl>
                                              <p:pRg st="3" end="3"/>
                                            </p:txEl>
                                          </p:spTgt>
                                        </p:tgtEl>
                                        <p:attrNameLst>
                                          <p:attrName>ppt_x</p:attrName>
                                          <p:attrName>ppt_y</p:attrName>
                                        </p:attrNameLst>
                                      </p:cBhvr>
                                    </p:animMotion>
                                    <p:animEffect transition="in" filter="fade">
                                      <p:cBhvr>
                                        <p:cTn id="24" dur="1000"/>
                                        <p:tgtEl>
                                          <p:spTgt spid="2">
                                            <p:txEl>
                                              <p:pRg st="3" end="3"/>
                                            </p:txEl>
                                          </p:spTgt>
                                        </p:tgtEl>
                                      </p:cBhvr>
                                    </p:animEffect>
                                  </p:childTnLst>
                                </p:cTn>
                              </p:par>
                              <p:par>
                                <p:cTn id="25" presetID="52" presetClass="entr" presetSubtype="0"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Scale>
                                      <p:cBhvr>
                                        <p:cTn id="27" dur="1000" decel="50000" fill="hold">
                                          <p:stCondLst>
                                            <p:cond delay="0"/>
                                          </p:stCondLst>
                                        </p:cTn>
                                        <p:tgtEl>
                                          <p:spTgt spid="2">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8" dur="1000" decel="50000" fill="hold">
                                          <p:stCondLst>
                                            <p:cond delay="0"/>
                                          </p:stCondLst>
                                        </p:cTn>
                                        <p:tgtEl>
                                          <p:spTgt spid="2">
                                            <p:txEl>
                                              <p:pRg st="4" end="4"/>
                                            </p:txEl>
                                          </p:spTgt>
                                        </p:tgtEl>
                                        <p:attrNameLst>
                                          <p:attrName>ppt_x</p:attrName>
                                          <p:attrName>ppt_y</p:attrName>
                                        </p:attrNameLst>
                                      </p:cBhvr>
                                    </p:animMotion>
                                    <p:animEffect transition="in" filter="fade">
                                      <p:cBhvr>
                                        <p:cTn id="29" dur="1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33600" y="3244334"/>
            <a:ext cx="4800600" cy="369332"/>
          </a:xfrm>
          <a:prstGeom prst="rect">
            <a:avLst/>
          </a:prstGeom>
        </p:spPr>
        <p:txBody>
          <a:bodyPr wrap="square">
            <a:spAutoFit/>
          </a:bodyPr>
          <a:lstStyle/>
          <a:p>
            <a:pPr algn="ctr"/>
            <a:r>
              <a:rPr lang="en-PH" dirty="0" smtClean="0"/>
              <a:t> </a:t>
            </a:r>
            <a:endParaRPr lang="en-PH" dirty="0"/>
          </a:p>
        </p:txBody>
      </p:sp>
      <p:sp>
        <p:nvSpPr>
          <p:cNvPr id="5" name="Rectangle 4"/>
          <p:cNvSpPr/>
          <p:nvPr/>
        </p:nvSpPr>
        <p:spPr>
          <a:xfrm>
            <a:off x="762000" y="838200"/>
            <a:ext cx="3191899" cy="923330"/>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PH" sz="5400" b="1" cap="all" spc="0" dirty="0" smtClean="0">
                <a:ln w="0"/>
                <a:solidFill>
                  <a:srgbClr val="FFFF00"/>
                </a:solidFill>
                <a:effectLst>
                  <a:reflection blurRad="12700" stA="50000" endPos="50000" dist="5000" dir="5400000" sy="-100000" rotWithShape="0"/>
                </a:effectLst>
                <a:hlinkClick r:id="rId2" action="ppaction://hlinksldjump"/>
              </a:rPr>
              <a:t>Serving</a:t>
            </a:r>
            <a:endParaRPr lang="en-PH" sz="5400" b="1" cap="all" spc="0" dirty="0">
              <a:ln w="0"/>
              <a:solidFill>
                <a:srgbClr val="FFFF00"/>
              </a:solidFill>
              <a:effectLst>
                <a:reflection blurRad="12700" stA="50000" endPos="50000" dist="5000" dir="5400000" sy="-100000" rotWithShape="0"/>
              </a:effectLst>
            </a:endParaRPr>
          </a:p>
        </p:txBody>
      </p:sp>
      <p:sp>
        <p:nvSpPr>
          <p:cNvPr id="6" name="Rectangle 5"/>
          <p:cNvSpPr/>
          <p:nvPr/>
        </p:nvSpPr>
        <p:spPr>
          <a:xfrm>
            <a:off x="457200" y="1981200"/>
            <a:ext cx="7848600" cy="1384995"/>
          </a:xfrm>
          <a:prstGeom prst="rect">
            <a:avLst/>
          </a:prstGeom>
        </p:spPr>
        <p:txBody>
          <a:bodyPr wrap="square">
            <a:spAutoFit/>
          </a:bodyPr>
          <a:lstStyle/>
          <a:p>
            <a:pPr>
              <a:buFont typeface="Wingdings" pitchFamily="2" charset="2"/>
              <a:buChar char="Ø"/>
            </a:pPr>
            <a:r>
              <a:rPr lang="en-PH" sz="2800" dirty="0" smtClean="0"/>
              <a:t>Is to act of putting the ball into play  by hitting it with the hand at back of the end line.</a:t>
            </a:r>
          </a:p>
          <a:p>
            <a:pPr>
              <a:buFont typeface="Arial" pitchFamily="34" charset="0"/>
              <a:buChar char="•"/>
            </a:pPr>
            <a:endParaRPr lang="en-PH" sz="2800" dirty="0"/>
          </a:p>
        </p:txBody>
      </p:sp>
      <p:sp>
        <p:nvSpPr>
          <p:cNvPr id="7" name="Rectangle 6"/>
          <p:cNvSpPr/>
          <p:nvPr/>
        </p:nvSpPr>
        <p:spPr>
          <a:xfrm>
            <a:off x="457200" y="3105835"/>
            <a:ext cx="7543800" cy="830997"/>
          </a:xfrm>
          <a:prstGeom prst="rect">
            <a:avLst/>
          </a:prstGeom>
        </p:spPr>
        <p:txBody>
          <a:bodyPr wrap="square">
            <a:spAutoFit/>
          </a:bodyPr>
          <a:lstStyle/>
          <a:p>
            <a:pPr>
              <a:buFont typeface="Wingdings" pitchFamily="2" charset="2"/>
              <a:buChar char="Ø"/>
            </a:pPr>
            <a:r>
              <a:rPr lang="en-US" sz="2400" dirty="0" smtClean="0"/>
              <a:t>Serving is a fundamental volleyball skill that every player should strive to master</a:t>
            </a:r>
            <a:endParaRPr lang="en-PH" sz="2400" dirty="0"/>
          </a:p>
        </p:txBody>
      </p:sp>
      <p:pic>
        <p:nvPicPr>
          <p:cNvPr id="1026" name="Picture 2" descr="H:\wev\12.jpeg"/>
          <p:cNvPicPr>
            <a:picLocks noChangeAspect="1" noChangeArrowheads="1"/>
          </p:cNvPicPr>
          <p:nvPr/>
        </p:nvPicPr>
        <p:blipFill>
          <a:blip r:embed="rId3" cstate="print"/>
          <a:srcRect/>
          <a:stretch>
            <a:fillRect/>
          </a:stretch>
        </p:blipFill>
        <p:spPr bwMode="auto">
          <a:xfrm>
            <a:off x="7315200" y="4191000"/>
            <a:ext cx="771525" cy="1162050"/>
          </a:xfrm>
          <a:prstGeom prst="rect">
            <a:avLst/>
          </a:prstGeom>
          <a:noFill/>
        </p:spPr>
      </p:pic>
      <p:pic>
        <p:nvPicPr>
          <p:cNvPr id="1027" name="Picture 3" descr="H:\wev\3.jpeg"/>
          <p:cNvPicPr>
            <a:picLocks noChangeAspect="1" noChangeArrowheads="1"/>
          </p:cNvPicPr>
          <p:nvPr/>
        </p:nvPicPr>
        <p:blipFill>
          <a:blip r:embed="rId4" cstate="print"/>
          <a:srcRect/>
          <a:stretch>
            <a:fillRect/>
          </a:stretch>
        </p:blipFill>
        <p:spPr bwMode="auto">
          <a:xfrm>
            <a:off x="5334000" y="4191000"/>
            <a:ext cx="1219200" cy="895350"/>
          </a:xfrm>
          <a:prstGeom prst="rect">
            <a:avLst/>
          </a:prstGeom>
          <a:noFill/>
        </p:spPr>
      </p:pic>
      <p:pic>
        <p:nvPicPr>
          <p:cNvPr id="1028" name="Picture 4" descr="H:\wev\index.jpeg"/>
          <p:cNvPicPr>
            <a:picLocks noChangeAspect="1" noChangeArrowheads="1"/>
          </p:cNvPicPr>
          <p:nvPr/>
        </p:nvPicPr>
        <p:blipFill>
          <a:blip r:embed="rId5" cstate="print"/>
          <a:srcRect/>
          <a:stretch>
            <a:fillRect/>
          </a:stretch>
        </p:blipFill>
        <p:spPr bwMode="auto">
          <a:xfrm>
            <a:off x="3733800" y="4191000"/>
            <a:ext cx="1133475" cy="895350"/>
          </a:xfrm>
          <a:prstGeom prst="rect">
            <a:avLst/>
          </a:prstGeom>
          <a:noFill/>
        </p:spPr>
      </p:pic>
      <p:pic>
        <p:nvPicPr>
          <p:cNvPr id="1029" name="Picture 5" descr="H:\wev\9.jpeg"/>
          <p:cNvPicPr>
            <a:picLocks noChangeAspect="1" noChangeArrowheads="1"/>
          </p:cNvPicPr>
          <p:nvPr/>
        </p:nvPicPr>
        <p:blipFill>
          <a:blip r:embed="rId6" cstate="print"/>
          <a:srcRect/>
          <a:stretch>
            <a:fillRect/>
          </a:stretch>
        </p:blipFill>
        <p:spPr bwMode="auto">
          <a:xfrm>
            <a:off x="457200" y="4191000"/>
            <a:ext cx="1190625" cy="790575"/>
          </a:xfrm>
          <a:prstGeom prst="rect">
            <a:avLst/>
          </a:prstGeom>
          <a:noFill/>
        </p:spPr>
      </p:pic>
      <p:pic>
        <p:nvPicPr>
          <p:cNvPr id="1030" name="Picture 6" descr="H:\wev\8.jpeg"/>
          <p:cNvPicPr>
            <a:picLocks noChangeAspect="1" noChangeArrowheads="1"/>
          </p:cNvPicPr>
          <p:nvPr/>
        </p:nvPicPr>
        <p:blipFill>
          <a:blip r:embed="rId7" cstate="print"/>
          <a:srcRect/>
          <a:stretch>
            <a:fillRect/>
          </a:stretch>
        </p:blipFill>
        <p:spPr bwMode="auto">
          <a:xfrm>
            <a:off x="2286000" y="4114800"/>
            <a:ext cx="809625" cy="1209675"/>
          </a:xfrm>
          <a:prstGeom prst="rect">
            <a:avLst/>
          </a:prstGeom>
          <a:noFill/>
        </p:spPr>
      </p:pic>
      <p:pic>
        <p:nvPicPr>
          <p:cNvPr id="11" name="Picture 10">
            <a:hlinkClick r:id="rId8" action="ppaction://hlinksldjump"/>
          </p:cNvPr>
          <p:cNvPicPr/>
          <p:nvPr/>
        </p:nvPicPr>
        <p:blipFill>
          <a:blip r:embed="rId9"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down)">
                                      <p:cBhvr>
                                        <p:cTn id="7" dur="580">
                                          <p:stCondLst>
                                            <p:cond delay="0"/>
                                          </p:stCondLst>
                                        </p:cTn>
                                        <p:tgtEl>
                                          <p:spTgt spid="7">
                                            <p:txEl>
                                              <p:pRg st="0" end="0"/>
                                            </p:txEl>
                                          </p:spTgt>
                                        </p:tgtEl>
                                      </p:cBhvr>
                                    </p:animEffect>
                                    <p:anim calcmode="lin" valueType="num">
                                      <p:cBhvr>
                                        <p:cTn id="8" dur="1822" tmFilter="0,0; 0.14,0.36; 0.43,0.73; 0.71,0.91; 1.0,1.0">
                                          <p:stCondLst>
                                            <p:cond delay="0"/>
                                          </p:stCondLst>
                                        </p:cTn>
                                        <p:tgtEl>
                                          <p:spTgt spid="7">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xEl>
                                              <p:pRg st="0" end="0"/>
                                            </p:txEl>
                                          </p:spTgt>
                                        </p:tgtEl>
                                      </p:cBhvr>
                                      <p:to x="100000" y="60000"/>
                                    </p:animScale>
                                    <p:animScale>
                                      <p:cBhvr>
                                        <p:cTn id="14" dur="166" decel="50000">
                                          <p:stCondLst>
                                            <p:cond delay="676"/>
                                          </p:stCondLst>
                                        </p:cTn>
                                        <p:tgtEl>
                                          <p:spTgt spid="7">
                                            <p:txEl>
                                              <p:pRg st="0" end="0"/>
                                            </p:txEl>
                                          </p:spTgt>
                                        </p:tgtEl>
                                      </p:cBhvr>
                                      <p:to x="100000" y="100000"/>
                                    </p:animScale>
                                    <p:animScale>
                                      <p:cBhvr>
                                        <p:cTn id="15" dur="26">
                                          <p:stCondLst>
                                            <p:cond delay="1312"/>
                                          </p:stCondLst>
                                        </p:cTn>
                                        <p:tgtEl>
                                          <p:spTgt spid="7">
                                            <p:txEl>
                                              <p:pRg st="0" end="0"/>
                                            </p:txEl>
                                          </p:spTgt>
                                        </p:tgtEl>
                                      </p:cBhvr>
                                      <p:to x="100000" y="80000"/>
                                    </p:animScale>
                                    <p:animScale>
                                      <p:cBhvr>
                                        <p:cTn id="16" dur="166" decel="50000">
                                          <p:stCondLst>
                                            <p:cond delay="1338"/>
                                          </p:stCondLst>
                                        </p:cTn>
                                        <p:tgtEl>
                                          <p:spTgt spid="7">
                                            <p:txEl>
                                              <p:pRg st="0" end="0"/>
                                            </p:txEl>
                                          </p:spTgt>
                                        </p:tgtEl>
                                      </p:cBhvr>
                                      <p:to x="100000" y="100000"/>
                                    </p:animScale>
                                    <p:animScale>
                                      <p:cBhvr>
                                        <p:cTn id="17" dur="26">
                                          <p:stCondLst>
                                            <p:cond delay="1642"/>
                                          </p:stCondLst>
                                        </p:cTn>
                                        <p:tgtEl>
                                          <p:spTgt spid="7">
                                            <p:txEl>
                                              <p:pRg st="0" end="0"/>
                                            </p:txEl>
                                          </p:spTgt>
                                        </p:tgtEl>
                                      </p:cBhvr>
                                      <p:to x="100000" y="90000"/>
                                    </p:animScale>
                                    <p:animScale>
                                      <p:cBhvr>
                                        <p:cTn id="18" dur="166" decel="50000">
                                          <p:stCondLst>
                                            <p:cond delay="1668"/>
                                          </p:stCondLst>
                                        </p:cTn>
                                        <p:tgtEl>
                                          <p:spTgt spid="7">
                                            <p:txEl>
                                              <p:pRg st="0" end="0"/>
                                            </p:txEl>
                                          </p:spTgt>
                                        </p:tgtEl>
                                      </p:cBhvr>
                                      <p:to x="100000" y="100000"/>
                                    </p:animScale>
                                    <p:animScale>
                                      <p:cBhvr>
                                        <p:cTn id="19" dur="26">
                                          <p:stCondLst>
                                            <p:cond delay="1808"/>
                                          </p:stCondLst>
                                        </p:cTn>
                                        <p:tgtEl>
                                          <p:spTgt spid="7">
                                            <p:txEl>
                                              <p:pRg st="0" end="0"/>
                                            </p:txEl>
                                          </p:spTgt>
                                        </p:tgtEl>
                                      </p:cBhvr>
                                      <p:to x="100000" y="95000"/>
                                    </p:animScale>
                                    <p:animScale>
                                      <p:cBhvr>
                                        <p:cTn id="20" dur="166" decel="50000">
                                          <p:stCondLst>
                                            <p:cond delay="1834"/>
                                          </p:stCondLst>
                                        </p:cTn>
                                        <p:tgtEl>
                                          <p:spTgt spid="7">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animEffect transition="in" filter="wipe(down)">
                                      <p:cBhvr>
                                        <p:cTn id="23" dur="580">
                                          <p:stCondLst>
                                            <p:cond delay="0"/>
                                          </p:stCondLst>
                                        </p:cTn>
                                        <p:tgtEl>
                                          <p:spTgt spid="6">
                                            <p:txEl>
                                              <p:pRg st="0" end="0"/>
                                            </p:txEl>
                                          </p:spTgt>
                                        </p:tgtEl>
                                      </p:cBhvr>
                                    </p:animEffect>
                                    <p:anim calcmode="lin" valueType="num">
                                      <p:cBhvr>
                                        <p:cTn id="24" dur="1822" tmFilter="0,0; 0.14,0.36; 0.43,0.73; 0.71,0.91; 1.0,1.0">
                                          <p:stCondLst>
                                            <p:cond delay="0"/>
                                          </p:stCondLst>
                                        </p:cTn>
                                        <p:tgtEl>
                                          <p:spTgt spid="6">
                                            <p:txEl>
                                              <p:pRg st="0" end="0"/>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6">
                                            <p:txEl>
                                              <p:pRg st="0" end="0"/>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6">
                                            <p:txEl>
                                              <p:pRg st="0" end="0"/>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6">
                                            <p:txEl>
                                              <p:pRg st="0" end="0"/>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6">
                                            <p:txEl>
                                              <p:pRg st="0" end="0"/>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6">
                                            <p:txEl>
                                              <p:pRg st="0" end="0"/>
                                            </p:txEl>
                                          </p:spTgt>
                                        </p:tgtEl>
                                      </p:cBhvr>
                                      <p:to x="100000" y="60000"/>
                                    </p:animScale>
                                    <p:animScale>
                                      <p:cBhvr>
                                        <p:cTn id="30" dur="166" decel="50000">
                                          <p:stCondLst>
                                            <p:cond delay="676"/>
                                          </p:stCondLst>
                                        </p:cTn>
                                        <p:tgtEl>
                                          <p:spTgt spid="6">
                                            <p:txEl>
                                              <p:pRg st="0" end="0"/>
                                            </p:txEl>
                                          </p:spTgt>
                                        </p:tgtEl>
                                      </p:cBhvr>
                                      <p:to x="100000" y="100000"/>
                                    </p:animScale>
                                    <p:animScale>
                                      <p:cBhvr>
                                        <p:cTn id="31" dur="26">
                                          <p:stCondLst>
                                            <p:cond delay="1312"/>
                                          </p:stCondLst>
                                        </p:cTn>
                                        <p:tgtEl>
                                          <p:spTgt spid="6">
                                            <p:txEl>
                                              <p:pRg st="0" end="0"/>
                                            </p:txEl>
                                          </p:spTgt>
                                        </p:tgtEl>
                                      </p:cBhvr>
                                      <p:to x="100000" y="80000"/>
                                    </p:animScale>
                                    <p:animScale>
                                      <p:cBhvr>
                                        <p:cTn id="32" dur="166" decel="50000">
                                          <p:stCondLst>
                                            <p:cond delay="1338"/>
                                          </p:stCondLst>
                                        </p:cTn>
                                        <p:tgtEl>
                                          <p:spTgt spid="6">
                                            <p:txEl>
                                              <p:pRg st="0" end="0"/>
                                            </p:txEl>
                                          </p:spTgt>
                                        </p:tgtEl>
                                      </p:cBhvr>
                                      <p:to x="100000" y="100000"/>
                                    </p:animScale>
                                    <p:animScale>
                                      <p:cBhvr>
                                        <p:cTn id="33" dur="26">
                                          <p:stCondLst>
                                            <p:cond delay="1642"/>
                                          </p:stCondLst>
                                        </p:cTn>
                                        <p:tgtEl>
                                          <p:spTgt spid="6">
                                            <p:txEl>
                                              <p:pRg st="0" end="0"/>
                                            </p:txEl>
                                          </p:spTgt>
                                        </p:tgtEl>
                                      </p:cBhvr>
                                      <p:to x="100000" y="90000"/>
                                    </p:animScale>
                                    <p:animScale>
                                      <p:cBhvr>
                                        <p:cTn id="34" dur="166" decel="50000">
                                          <p:stCondLst>
                                            <p:cond delay="1668"/>
                                          </p:stCondLst>
                                        </p:cTn>
                                        <p:tgtEl>
                                          <p:spTgt spid="6">
                                            <p:txEl>
                                              <p:pRg st="0" end="0"/>
                                            </p:txEl>
                                          </p:spTgt>
                                        </p:tgtEl>
                                      </p:cBhvr>
                                      <p:to x="100000" y="100000"/>
                                    </p:animScale>
                                    <p:animScale>
                                      <p:cBhvr>
                                        <p:cTn id="35" dur="26">
                                          <p:stCondLst>
                                            <p:cond delay="1808"/>
                                          </p:stCondLst>
                                        </p:cTn>
                                        <p:tgtEl>
                                          <p:spTgt spid="6">
                                            <p:txEl>
                                              <p:pRg st="0" end="0"/>
                                            </p:txEl>
                                          </p:spTgt>
                                        </p:tgtEl>
                                      </p:cBhvr>
                                      <p:to x="100000" y="95000"/>
                                    </p:animScale>
                                    <p:animScale>
                                      <p:cBhvr>
                                        <p:cTn id="36" dur="166" decel="50000">
                                          <p:stCondLst>
                                            <p:cond delay="1834"/>
                                          </p:stCondLst>
                                        </p:cTn>
                                        <p:tgtEl>
                                          <p:spTgt spid="6">
                                            <p:txEl>
                                              <p:pRg st="0" end="0"/>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5">
                                            <p:txEl>
                                              <p:pRg st="0" end="0"/>
                                            </p:txEl>
                                          </p:spTgt>
                                        </p:tgtEl>
                                        <p:attrNameLst>
                                          <p:attrName>style.visibility</p:attrName>
                                        </p:attrNameLst>
                                      </p:cBhvr>
                                      <p:to>
                                        <p:strVal val="visible"/>
                                      </p:to>
                                    </p:set>
                                    <p:animEffect transition="in" filter="wipe(down)">
                                      <p:cBhvr>
                                        <p:cTn id="39" dur="580">
                                          <p:stCondLst>
                                            <p:cond delay="0"/>
                                          </p:stCondLst>
                                        </p:cTn>
                                        <p:tgtEl>
                                          <p:spTgt spid="5">
                                            <p:txEl>
                                              <p:pRg st="0" end="0"/>
                                            </p:txEl>
                                          </p:spTgt>
                                        </p:tgtEl>
                                      </p:cBhvr>
                                    </p:animEffect>
                                    <p:anim calcmode="lin" valueType="num">
                                      <p:cBhvr>
                                        <p:cTn id="40" dur="1822" tmFilter="0,0; 0.14,0.36; 0.43,0.73; 0.71,0.91; 1.0,1.0">
                                          <p:stCondLst>
                                            <p:cond delay="0"/>
                                          </p:stCondLst>
                                        </p:cTn>
                                        <p:tgtEl>
                                          <p:spTgt spid="5">
                                            <p:txEl>
                                              <p:pRg st="0" end="0"/>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5">
                                            <p:txEl>
                                              <p:pRg st="0" end="0"/>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5">
                                            <p:txEl>
                                              <p:pRg st="0" end="0"/>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5">
                                            <p:txEl>
                                              <p:pRg st="0" end="0"/>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5">
                                            <p:txEl>
                                              <p:pRg st="0" end="0"/>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5">
                                            <p:txEl>
                                              <p:pRg st="0" end="0"/>
                                            </p:txEl>
                                          </p:spTgt>
                                        </p:tgtEl>
                                      </p:cBhvr>
                                      <p:to x="100000" y="60000"/>
                                    </p:animScale>
                                    <p:animScale>
                                      <p:cBhvr>
                                        <p:cTn id="46" dur="166" decel="50000">
                                          <p:stCondLst>
                                            <p:cond delay="676"/>
                                          </p:stCondLst>
                                        </p:cTn>
                                        <p:tgtEl>
                                          <p:spTgt spid="5">
                                            <p:txEl>
                                              <p:pRg st="0" end="0"/>
                                            </p:txEl>
                                          </p:spTgt>
                                        </p:tgtEl>
                                      </p:cBhvr>
                                      <p:to x="100000" y="100000"/>
                                    </p:animScale>
                                    <p:animScale>
                                      <p:cBhvr>
                                        <p:cTn id="47" dur="26">
                                          <p:stCondLst>
                                            <p:cond delay="1312"/>
                                          </p:stCondLst>
                                        </p:cTn>
                                        <p:tgtEl>
                                          <p:spTgt spid="5">
                                            <p:txEl>
                                              <p:pRg st="0" end="0"/>
                                            </p:txEl>
                                          </p:spTgt>
                                        </p:tgtEl>
                                      </p:cBhvr>
                                      <p:to x="100000" y="80000"/>
                                    </p:animScale>
                                    <p:animScale>
                                      <p:cBhvr>
                                        <p:cTn id="48" dur="166" decel="50000">
                                          <p:stCondLst>
                                            <p:cond delay="1338"/>
                                          </p:stCondLst>
                                        </p:cTn>
                                        <p:tgtEl>
                                          <p:spTgt spid="5">
                                            <p:txEl>
                                              <p:pRg st="0" end="0"/>
                                            </p:txEl>
                                          </p:spTgt>
                                        </p:tgtEl>
                                      </p:cBhvr>
                                      <p:to x="100000" y="100000"/>
                                    </p:animScale>
                                    <p:animScale>
                                      <p:cBhvr>
                                        <p:cTn id="49" dur="26">
                                          <p:stCondLst>
                                            <p:cond delay="1642"/>
                                          </p:stCondLst>
                                        </p:cTn>
                                        <p:tgtEl>
                                          <p:spTgt spid="5">
                                            <p:txEl>
                                              <p:pRg st="0" end="0"/>
                                            </p:txEl>
                                          </p:spTgt>
                                        </p:tgtEl>
                                      </p:cBhvr>
                                      <p:to x="100000" y="90000"/>
                                    </p:animScale>
                                    <p:animScale>
                                      <p:cBhvr>
                                        <p:cTn id="50" dur="166" decel="50000">
                                          <p:stCondLst>
                                            <p:cond delay="1668"/>
                                          </p:stCondLst>
                                        </p:cTn>
                                        <p:tgtEl>
                                          <p:spTgt spid="5">
                                            <p:txEl>
                                              <p:pRg st="0" end="0"/>
                                            </p:txEl>
                                          </p:spTgt>
                                        </p:tgtEl>
                                      </p:cBhvr>
                                      <p:to x="100000" y="100000"/>
                                    </p:animScale>
                                    <p:animScale>
                                      <p:cBhvr>
                                        <p:cTn id="51" dur="26">
                                          <p:stCondLst>
                                            <p:cond delay="1808"/>
                                          </p:stCondLst>
                                        </p:cTn>
                                        <p:tgtEl>
                                          <p:spTgt spid="5">
                                            <p:txEl>
                                              <p:pRg st="0" end="0"/>
                                            </p:txEl>
                                          </p:spTgt>
                                        </p:tgtEl>
                                      </p:cBhvr>
                                      <p:to x="100000" y="95000"/>
                                    </p:animScale>
                                    <p:animScale>
                                      <p:cBhvr>
                                        <p:cTn id="52" dur="166" decel="50000">
                                          <p:stCondLst>
                                            <p:cond delay="1834"/>
                                          </p:stCondLst>
                                        </p:cTn>
                                        <p:tgtEl>
                                          <p:spTgt spid="5">
                                            <p:txEl>
                                              <p:pRg st="0" end="0"/>
                                            </p:txEl>
                                          </p:spTgt>
                                        </p:tgtEl>
                                      </p:cBhvr>
                                      <p:to x="100000" y="100000"/>
                                    </p:animScale>
                                  </p:childTnLst>
                                </p:cTn>
                              </p:par>
                              <p:par>
                                <p:cTn id="53" presetID="4" presetClass="entr" presetSubtype="16" fill="hold" nodeType="withEffect">
                                  <p:stCondLst>
                                    <p:cond delay="0"/>
                                  </p:stCondLst>
                                  <p:childTnLst>
                                    <p:set>
                                      <p:cBhvr>
                                        <p:cTn id="54" dur="1" fill="hold">
                                          <p:stCondLst>
                                            <p:cond delay="0"/>
                                          </p:stCondLst>
                                        </p:cTn>
                                        <p:tgtEl>
                                          <p:spTgt spid="1029"/>
                                        </p:tgtEl>
                                        <p:attrNameLst>
                                          <p:attrName>style.visibility</p:attrName>
                                        </p:attrNameLst>
                                      </p:cBhvr>
                                      <p:to>
                                        <p:strVal val="visible"/>
                                      </p:to>
                                    </p:set>
                                    <p:animEffect transition="in" filter="box(in)">
                                      <p:cBhvr>
                                        <p:cTn id="55" dur="500"/>
                                        <p:tgtEl>
                                          <p:spTgt spid="1029"/>
                                        </p:tgtEl>
                                      </p:cBhvr>
                                    </p:animEffect>
                                  </p:childTnLst>
                                </p:cTn>
                              </p:par>
                              <p:par>
                                <p:cTn id="56" presetID="5" presetClass="entr" presetSubtype="10" fill="hold" nodeType="withEffect">
                                  <p:stCondLst>
                                    <p:cond delay="0"/>
                                  </p:stCondLst>
                                  <p:childTnLst>
                                    <p:set>
                                      <p:cBhvr>
                                        <p:cTn id="57" dur="1" fill="hold">
                                          <p:stCondLst>
                                            <p:cond delay="0"/>
                                          </p:stCondLst>
                                        </p:cTn>
                                        <p:tgtEl>
                                          <p:spTgt spid="1030"/>
                                        </p:tgtEl>
                                        <p:attrNameLst>
                                          <p:attrName>style.visibility</p:attrName>
                                        </p:attrNameLst>
                                      </p:cBhvr>
                                      <p:to>
                                        <p:strVal val="visible"/>
                                      </p:to>
                                    </p:set>
                                    <p:animEffect transition="in" filter="checkerboard(across)">
                                      <p:cBhvr>
                                        <p:cTn id="58" dur="500"/>
                                        <p:tgtEl>
                                          <p:spTgt spid="1030"/>
                                        </p:tgtEl>
                                      </p:cBhvr>
                                    </p:animEffect>
                                  </p:childTnLst>
                                </p:cTn>
                              </p:par>
                              <p:par>
                                <p:cTn id="59" presetID="5" presetClass="entr" presetSubtype="10" fill="hold" nodeType="withEffect">
                                  <p:stCondLst>
                                    <p:cond delay="0"/>
                                  </p:stCondLst>
                                  <p:childTnLst>
                                    <p:set>
                                      <p:cBhvr>
                                        <p:cTn id="60" dur="1" fill="hold">
                                          <p:stCondLst>
                                            <p:cond delay="0"/>
                                          </p:stCondLst>
                                        </p:cTn>
                                        <p:tgtEl>
                                          <p:spTgt spid="1028"/>
                                        </p:tgtEl>
                                        <p:attrNameLst>
                                          <p:attrName>style.visibility</p:attrName>
                                        </p:attrNameLst>
                                      </p:cBhvr>
                                      <p:to>
                                        <p:strVal val="visible"/>
                                      </p:to>
                                    </p:set>
                                    <p:animEffect transition="in" filter="checkerboard(across)">
                                      <p:cBhvr>
                                        <p:cTn id="61" dur="500"/>
                                        <p:tgtEl>
                                          <p:spTgt spid="1028"/>
                                        </p:tgtEl>
                                      </p:cBhvr>
                                    </p:animEffect>
                                  </p:childTnLst>
                                </p:cTn>
                              </p:par>
                              <p:par>
                                <p:cTn id="62" presetID="26" presetClass="entr" presetSubtype="0" fill="hold" nodeType="withEffect">
                                  <p:stCondLst>
                                    <p:cond delay="0"/>
                                  </p:stCondLst>
                                  <p:childTnLst>
                                    <p:set>
                                      <p:cBhvr>
                                        <p:cTn id="63" dur="1" fill="hold">
                                          <p:stCondLst>
                                            <p:cond delay="0"/>
                                          </p:stCondLst>
                                        </p:cTn>
                                        <p:tgtEl>
                                          <p:spTgt spid="1027"/>
                                        </p:tgtEl>
                                        <p:attrNameLst>
                                          <p:attrName>style.visibility</p:attrName>
                                        </p:attrNameLst>
                                      </p:cBhvr>
                                      <p:to>
                                        <p:strVal val="visible"/>
                                      </p:to>
                                    </p:set>
                                    <p:animEffect transition="in" filter="wipe(down)">
                                      <p:cBhvr>
                                        <p:cTn id="64" dur="580">
                                          <p:stCondLst>
                                            <p:cond delay="0"/>
                                          </p:stCondLst>
                                        </p:cTn>
                                        <p:tgtEl>
                                          <p:spTgt spid="1027"/>
                                        </p:tgtEl>
                                      </p:cBhvr>
                                    </p:animEffect>
                                    <p:anim calcmode="lin" valueType="num">
                                      <p:cBhvr>
                                        <p:cTn id="65" dur="1822" tmFilter="0,0; 0.14,0.36; 0.43,0.73; 0.71,0.91; 1.0,1.0">
                                          <p:stCondLst>
                                            <p:cond delay="0"/>
                                          </p:stCondLst>
                                        </p:cTn>
                                        <p:tgtEl>
                                          <p:spTgt spid="1027"/>
                                        </p:tgtEl>
                                        <p:attrNameLst>
                                          <p:attrName>ppt_x</p:attrName>
                                        </p:attrNameLst>
                                      </p:cBhvr>
                                      <p:tavLst>
                                        <p:tav tm="0">
                                          <p:val>
                                            <p:strVal val="#ppt_x-0.25"/>
                                          </p:val>
                                        </p:tav>
                                        <p:tav tm="100000">
                                          <p:val>
                                            <p:strVal val="#ppt_x"/>
                                          </p:val>
                                        </p:tav>
                                      </p:tavLst>
                                    </p:anim>
                                    <p:anim calcmode="lin" valueType="num">
                                      <p:cBhvr>
                                        <p:cTn id="66" dur="664" tmFilter="0.0,0.0; 0.25,0.07; 0.50,0.2; 0.75,0.467; 1.0,1.0">
                                          <p:stCondLst>
                                            <p:cond delay="0"/>
                                          </p:stCondLst>
                                        </p:cTn>
                                        <p:tgtEl>
                                          <p:spTgt spid="1027"/>
                                        </p:tgtEl>
                                        <p:attrNameLst>
                                          <p:attrName>ppt_y</p:attrName>
                                        </p:attrNameLst>
                                      </p:cBhvr>
                                      <p:tavLst>
                                        <p:tav tm="0" fmla="#ppt_y-sin(pi*$)/3">
                                          <p:val>
                                            <p:fltVal val="0.5"/>
                                          </p:val>
                                        </p:tav>
                                        <p:tav tm="100000">
                                          <p:val>
                                            <p:fltVal val="1"/>
                                          </p:val>
                                        </p:tav>
                                      </p:tavLst>
                                    </p:anim>
                                    <p:anim calcmode="lin" valueType="num">
                                      <p:cBhvr>
                                        <p:cTn id="67" dur="664" tmFilter="0, 0; 0.125,0.2665; 0.25,0.4; 0.375,0.465; 0.5,0.5;  0.625,0.535; 0.75,0.6; 0.875,0.7335; 1,1">
                                          <p:stCondLst>
                                            <p:cond delay="664"/>
                                          </p:stCondLst>
                                        </p:cTn>
                                        <p:tgtEl>
                                          <p:spTgt spid="1027"/>
                                        </p:tgtEl>
                                        <p:attrNameLst>
                                          <p:attrName>ppt_y</p:attrName>
                                        </p:attrNameLst>
                                      </p:cBhvr>
                                      <p:tavLst>
                                        <p:tav tm="0" fmla="#ppt_y-sin(pi*$)/9">
                                          <p:val>
                                            <p:fltVal val="0"/>
                                          </p:val>
                                        </p:tav>
                                        <p:tav tm="100000">
                                          <p:val>
                                            <p:fltVal val="1"/>
                                          </p:val>
                                        </p:tav>
                                      </p:tavLst>
                                    </p:anim>
                                    <p:anim calcmode="lin" valueType="num">
                                      <p:cBhvr>
                                        <p:cTn id="68" dur="332" tmFilter="0, 0; 0.125,0.2665; 0.25,0.4; 0.375,0.465; 0.5,0.5;  0.625,0.535; 0.75,0.6; 0.875,0.7335; 1,1">
                                          <p:stCondLst>
                                            <p:cond delay="1324"/>
                                          </p:stCondLst>
                                        </p:cTn>
                                        <p:tgtEl>
                                          <p:spTgt spid="1027"/>
                                        </p:tgtEl>
                                        <p:attrNameLst>
                                          <p:attrName>ppt_y</p:attrName>
                                        </p:attrNameLst>
                                      </p:cBhvr>
                                      <p:tavLst>
                                        <p:tav tm="0" fmla="#ppt_y-sin(pi*$)/27">
                                          <p:val>
                                            <p:fltVal val="0"/>
                                          </p:val>
                                        </p:tav>
                                        <p:tav tm="100000">
                                          <p:val>
                                            <p:fltVal val="1"/>
                                          </p:val>
                                        </p:tav>
                                      </p:tavLst>
                                    </p:anim>
                                    <p:anim calcmode="lin" valueType="num">
                                      <p:cBhvr>
                                        <p:cTn id="69" dur="164" tmFilter="0, 0; 0.125,0.2665; 0.25,0.4; 0.375,0.465; 0.5,0.5;  0.625,0.535; 0.75,0.6; 0.875,0.7335; 1,1">
                                          <p:stCondLst>
                                            <p:cond delay="1656"/>
                                          </p:stCondLst>
                                        </p:cTn>
                                        <p:tgtEl>
                                          <p:spTgt spid="1027"/>
                                        </p:tgtEl>
                                        <p:attrNameLst>
                                          <p:attrName>ppt_y</p:attrName>
                                        </p:attrNameLst>
                                      </p:cBhvr>
                                      <p:tavLst>
                                        <p:tav tm="0" fmla="#ppt_y-sin(pi*$)/81">
                                          <p:val>
                                            <p:fltVal val="0"/>
                                          </p:val>
                                        </p:tav>
                                        <p:tav tm="100000">
                                          <p:val>
                                            <p:fltVal val="1"/>
                                          </p:val>
                                        </p:tav>
                                      </p:tavLst>
                                    </p:anim>
                                    <p:animScale>
                                      <p:cBhvr>
                                        <p:cTn id="70" dur="26">
                                          <p:stCondLst>
                                            <p:cond delay="650"/>
                                          </p:stCondLst>
                                        </p:cTn>
                                        <p:tgtEl>
                                          <p:spTgt spid="1027"/>
                                        </p:tgtEl>
                                      </p:cBhvr>
                                      <p:to x="100000" y="60000"/>
                                    </p:animScale>
                                    <p:animScale>
                                      <p:cBhvr>
                                        <p:cTn id="71" dur="166" decel="50000">
                                          <p:stCondLst>
                                            <p:cond delay="676"/>
                                          </p:stCondLst>
                                        </p:cTn>
                                        <p:tgtEl>
                                          <p:spTgt spid="1027"/>
                                        </p:tgtEl>
                                      </p:cBhvr>
                                      <p:to x="100000" y="100000"/>
                                    </p:animScale>
                                    <p:animScale>
                                      <p:cBhvr>
                                        <p:cTn id="72" dur="26">
                                          <p:stCondLst>
                                            <p:cond delay="1312"/>
                                          </p:stCondLst>
                                        </p:cTn>
                                        <p:tgtEl>
                                          <p:spTgt spid="1027"/>
                                        </p:tgtEl>
                                      </p:cBhvr>
                                      <p:to x="100000" y="80000"/>
                                    </p:animScale>
                                    <p:animScale>
                                      <p:cBhvr>
                                        <p:cTn id="73" dur="166" decel="50000">
                                          <p:stCondLst>
                                            <p:cond delay="1338"/>
                                          </p:stCondLst>
                                        </p:cTn>
                                        <p:tgtEl>
                                          <p:spTgt spid="1027"/>
                                        </p:tgtEl>
                                      </p:cBhvr>
                                      <p:to x="100000" y="100000"/>
                                    </p:animScale>
                                    <p:animScale>
                                      <p:cBhvr>
                                        <p:cTn id="74" dur="26">
                                          <p:stCondLst>
                                            <p:cond delay="1642"/>
                                          </p:stCondLst>
                                        </p:cTn>
                                        <p:tgtEl>
                                          <p:spTgt spid="1027"/>
                                        </p:tgtEl>
                                      </p:cBhvr>
                                      <p:to x="100000" y="90000"/>
                                    </p:animScale>
                                    <p:animScale>
                                      <p:cBhvr>
                                        <p:cTn id="75" dur="166" decel="50000">
                                          <p:stCondLst>
                                            <p:cond delay="1668"/>
                                          </p:stCondLst>
                                        </p:cTn>
                                        <p:tgtEl>
                                          <p:spTgt spid="1027"/>
                                        </p:tgtEl>
                                      </p:cBhvr>
                                      <p:to x="100000" y="100000"/>
                                    </p:animScale>
                                    <p:animScale>
                                      <p:cBhvr>
                                        <p:cTn id="76" dur="26">
                                          <p:stCondLst>
                                            <p:cond delay="1808"/>
                                          </p:stCondLst>
                                        </p:cTn>
                                        <p:tgtEl>
                                          <p:spTgt spid="1027"/>
                                        </p:tgtEl>
                                      </p:cBhvr>
                                      <p:to x="100000" y="95000"/>
                                    </p:animScale>
                                    <p:animScale>
                                      <p:cBhvr>
                                        <p:cTn id="77" dur="166" decel="50000">
                                          <p:stCondLst>
                                            <p:cond delay="1834"/>
                                          </p:stCondLst>
                                        </p:cTn>
                                        <p:tgtEl>
                                          <p:spTgt spid="1027"/>
                                        </p:tgtEl>
                                      </p:cBhvr>
                                      <p:to x="100000" y="100000"/>
                                    </p:animScale>
                                  </p:childTnLst>
                                </p:cTn>
                              </p:par>
                              <p:par>
                                <p:cTn id="78" presetID="3" presetClass="entr" presetSubtype="10" fill="hold" nodeType="withEffect">
                                  <p:stCondLst>
                                    <p:cond delay="0"/>
                                  </p:stCondLst>
                                  <p:childTnLst>
                                    <p:set>
                                      <p:cBhvr>
                                        <p:cTn id="79" dur="1" fill="hold">
                                          <p:stCondLst>
                                            <p:cond delay="0"/>
                                          </p:stCondLst>
                                        </p:cTn>
                                        <p:tgtEl>
                                          <p:spTgt spid="1026"/>
                                        </p:tgtEl>
                                        <p:attrNameLst>
                                          <p:attrName>style.visibility</p:attrName>
                                        </p:attrNameLst>
                                      </p:cBhvr>
                                      <p:to>
                                        <p:strVal val="visible"/>
                                      </p:to>
                                    </p:set>
                                    <p:animEffect transition="in" filter="blinds(horizontal)">
                                      <p:cBhvr>
                                        <p:cTn id="80"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76400" y="2667000"/>
            <a:ext cx="5808000" cy="923330"/>
          </a:xfrm>
          <a:prstGeom prst="rect">
            <a:avLst/>
          </a:prstGeom>
          <a:noFill/>
        </p:spPr>
        <p:txBody>
          <a:bodyPr wrap="none" lIns="91440" tIns="45720" rIns="91440" bIns="45720">
            <a:spAutoFit/>
          </a:bodyPr>
          <a:lstStyle/>
          <a:p>
            <a:pPr algn="ctr"/>
            <a:r>
              <a:rPr lang="en-PH" sz="5400" b="1" cap="all" spc="0" dirty="0" smtClean="0">
                <a:ln w="9000" cmpd="sng">
                  <a:solidFill>
                    <a:schemeClr val="accent4">
                      <a:shade val="50000"/>
                      <a:satMod val="120000"/>
                    </a:schemeClr>
                  </a:solidFill>
                  <a:prstDash val="solid"/>
                </a:ln>
                <a:solidFill>
                  <a:srgbClr val="FFFF00"/>
                </a:solidFill>
                <a:effectLst>
                  <a:reflection blurRad="12700" stA="28000" endPos="45000" dist="1000" dir="5400000" sy="-100000" algn="bl" rotWithShape="0"/>
                </a:effectLst>
                <a:hlinkClick r:id="rId3" action="ppaction://hlinksldjump"/>
              </a:rPr>
              <a:t>Kinds of serve</a:t>
            </a:r>
            <a:endParaRPr lang="en-PH" sz="5400" b="1" cap="all" spc="0" dirty="0">
              <a:ln w="9000" cmpd="sng">
                <a:solidFill>
                  <a:schemeClr val="accent4">
                    <a:shade val="50000"/>
                    <a:satMod val="120000"/>
                  </a:schemeClr>
                </a:solidFill>
                <a:prstDash val="solid"/>
              </a:ln>
              <a:solidFill>
                <a:srgbClr val="FFFF00"/>
              </a:solidFill>
              <a:effectLst>
                <a:reflection blurRad="12700" stA="28000" endPos="45000" dist="1000" dir="5400000" sy="-100000" algn="bl" rotWithShape="0"/>
              </a:effectLst>
            </a:endParaRPr>
          </a:p>
        </p:txBody>
      </p:sp>
      <p:pic>
        <p:nvPicPr>
          <p:cNvPr id="4" name="Picture 3">
            <a:hlinkClick r:id="rId4" action="ppaction://hlinksldjump"/>
          </p:cNvPr>
          <p:cNvPicPr/>
          <p:nvPr/>
        </p:nvPicPr>
        <p:blipFill>
          <a:blip r:embed="rId5"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70" decel="100000"/>
                                        <p:tgtEl>
                                          <p:spTgt spid="3">
                                            <p:txEl>
                                              <p:pRg st="0" end="0"/>
                                            </p:txEl>
                                          </p:spTgt>
                                        </p:tgtEl>
                                      </p:cBhvr>
                                    </p:animEffect>
                                    <p:animScale>
                                      <p:cBhvr>
                                        <p:cTn id="8" dur="770" decel="100000"/>
                                        <p:tgtEl>
                                          <p:spTgt spid="3">
                                            <p:txEl>
                                              <p:pRg st="0" end="0"/>
                                            </p:txEl>
                                          </p:spTgt>
                                        </p:tgtEl>
                                      </p:cBhvr>
                                      <p:from x="10000" y="10000"/>
                                      <p:to x="200000" y="450000"/>
                                    </p:animScale>
                                    <p:animScale>
                                      <p:cBhvr>
                                        <p:cTn id="9" dur="1230" accel="100000" fill="hold">
                                          <p:stCondLst>
                                            <p:cond delay="770"/>
                                          </p:stCondLst>
                                        </p:cTn>
                                        <p:tgtEl>
                                          <p:spTgt spid="3">
                                            <p:txEl>
                                              <p:pRg st="0" end="0"/>
                                            </p:txEl>
                                          </p:spTgt>
                                        </p:tgtEl>
                                      </p:cBhvr>
                                      <p:from x="200000" y="450000"/>
                                      <p:to x="100000" y="100000"/>
                                    </p:animScale>
                                    <p:set>
                                      <p:cBhvr>
                                        <p:cTn id="10" dur="770" fill="hold"/>
                                        <p:tgtEl>
                                          <p:spTgt spid="3">
                                            <p:txEl>
                                              <p:pRg st="0" end="0"/>
                                            </p:txEl>
                                          </p:spTgt>
                                        </p:tgtEl>
                                        <p:attrNameLst>
                                          <p:attrName>ppt_x</p:attrName>
                                        </p:attrNameLst>
                                      </p:cBhvr>
                                      <p:to>
                                        <p:strVal val="(0.5)"/>
                                      </p:to>
                                    </p:set>
                                    <p:anim from="(0.5)" to="(#ppt_x)" calcmode="lin" valueType="num">
                                      <p:cBhvr>
                                        <p:cTn id="11" dur="1230" accel="100000" fill="hold">
                                          <p:stCondLst>
                                            <p:cond delay="770"/>
                                          </p:stCondLst>
                                        </p:cTn>
                                        <p:tgtEl>
                                          <p:spTgt spid="3">
                                            <p:txEl>
                                              <p:pRg st="0" end="0"/>
                                            </p:txEl>
                                          </p:spTgt>
                                        </p:tgtEl>
                                        <p:attrNameLst>
                                          <p:attrName>ppt_x</p:attrName>
                                        </p:attrNameLst>
                                      </p:cBhvr>
                                    </p:anim>
                                    <p:set>
                                      <p:cBhvr>
                                        <p:cTn id="12" dur="770" fill="hold"/>
                                        <p:tgtEl>
                                          <p:spTgt spid="3">
                                            <p:txEl>
                                              <p:pRg st="0" end="0"/>
                                            </p:txEl>
                                          </p:spTgt>
                                        </p:tgtEl>
                                        <p:attrNameLst>
                                          <p:attrName>ppt_y</p:attrName>
                                        </p:attrNameLst>
                                      </p:cBhvr>
                                      <p:to>
                                        <p:strVal val="(#ppt_y+0.4)"/>
                                      </p:to>
                                    </p:set>
                                    <p:anim from="(#ppt_y+0.4)" to="(#ppt_y)" calcmode="lin" valueType="num">
                                      <p:cBhvr>
                                        <p:cTn id="13" dur="1230" accel="100000" fill="hold">
                                          <p:stCondLst>
                                            <p:cond delay="770"/>
                                          </p:stCondLst>
                                        </p:cTn>
                                        <p:tgtEl>
                                          <p:spTgt spid="3">
                                            <p:txEl>
                                              <p:pRg st="0" end="0"/>
                                            </p:txEl>
                                          </p:spTgt>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886200"/>
            <a:ext cx="8305800" cy="2971800"/>
          </a:xfrm>
        </p:spPr>
        <p:txBody>
          <a:bodyPr>
            <a:normAutofit fontScale="90000"/>
          </a:bodyPr>
          <a:lstStyle/>
          <a:p>
            <a:pPr algn="ct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1200" b="1" dirty="0" smtClean="0"/>
              <a:t/>
            </a:r>
            <a:br>
              <a:rPr lang="en-US" sz="1200" b="1" dirty="0" smtClean="0"/>
            </a:br>
            <a:r>
              <a:rPr lang="en-US" sz="3100" b="1" dirty="0" smtClean="0">
                <a:solidFill>
                  <a:srgbClr val="FFFF00"/>
                </a:solidFill>
              </a:rPr>
              <a:t>Underhand Serve</a:t>
            </a:r>
            <a:br>
              <a:rPr lang="en-US" sz="3100" b="1" dirty="0" smtClean="0">
                <a:solidFill>
                  <a:srgbClr val="FFFF00"/>
                </a:solidFill>
              </a:rPr>
            </a:br>
            <a:r>
              <a:rPr lang="en-US" sz="2700" b="1" dirty="0" smtClean="0"/>
              <a:t/>
            </a:r>
            <a:br>
              <a:rPr lang="en-US" sz="2700" b="1" dirty="0" smtClean="0"/>
            </a:br>
            <a:r>
              <a:rPr lang="en-US" sz="2700" b="1" dirty="0" smtClean="0"/>
              <a:t>Refers to whether the player strikes the ball from below, at waist level, or first tosses the ball in the air and then hits it above shoulder level. Underhand serve is considered very easy to receive and is rarely employed in high-level competitions.</a:t>
            </a:r>
            <a:r>
              <a:rPr lang="en-US" sz="2700" dirty="0" smtClean="0"/>
              <a:t> </a:t>
            </a:r>
            <a:br>
              <a:rPr lang="en-US" sz="2700" dirty="0" smtClean="0"/>
            </a:br>
            <a:r>
              <a:rPr lang="en-US" sz="2700" dirty="0" smtClean="0"/>
              <a:t/>
            </a:r>
            <a:br>
              <a:rPr lang="en-US" sz="2700" dirty="0" smtClean="0"/>
            </a:br>
            <a:r>
              <a:rPr lang="en-US" sz="2700" dirty="0" smtClean="0"/>
              <a:t/>
            </a:r>
            <a:br>
              <a:rPr lang="en-US" sz="2700" dirty="0" smtClean="0"/>
            </a:br>
            <a:r>
              <a:rPr lang="en-US" sz="3100" b="1" dirty="0" smtClean="0">
                <a:solidFill>
                  <a:srgbClr val="FFFF00"/>
                </a:solidFill>
              </a:rPr>
              <a:t>Jump Serve</a:t>
            </a:r>
            <a:br>
              <a:rPr lang="en-US" sz="3100" b="1" dirty="0" smtClean="0">
                <a:solidFill>
                  <a:srgbClr val="FFFF00"/>
                </a:solidFill>
              </a:rPr>
            </a:br>
            <a:r>
              <a:rPr lang="en-US" sz="2700" b="1" dirty="0" smtClean="0"/>
              <a:t/>
            </a:r>
            <a:br>
              <a:rPr lang="en-US" sz="2700" b="1" dirty="0" smtClean="0"/>
            </a:br>
            <a:r>
              <a:rPr lang="en-US" sz="2700" b="1" dirty="0" smtClean="0"/>
              <a:t> An overhand serve where the ball is first tossed high in the air, then the player makes a timed approach and jumps to make contact with the ball. There is usually much topspin imparted on the ball. This is the most popular serve amongst college and professional teams.</a:t>
            </a:r>
            <a:r>
              <a:rPr lang="en-US" sz="2700" dirty="0" smtClean="0"/>
              <a:t> </a:t>
            </a:r>
            <a:r>
              <a:rPr lang="en-PH" dirty="0" smtClean="0"/>
              <a:t/>
            </a:r>
            <a:br>
              <a:rPr lang="en-PH" dirty="0" smtClean="0"/>
            </a:br>
            <a:r>
              <a:rPr lang="en-PH" dirty="0" smtClean="0"/>
              <a:t/>
            </a:r>
            <a:br>
              <a:rPr lang="en-PH" dirty="0" smtClean="0"/>
            </a:br>
            <a:endParaRPr lang="en-PH" sz="2700" dirty="0"/>
          </a:p>
        </p:txBody>
      </p:sp>
      <p:pic>
        <p:nvPicPr>
          <p:cNvPr id="4" name="Picture 3">
            <a:hlinkClick r:id="rId2" action="ppaction://hlinksldjump"/>
          </p:cNvPr>
          <p:cNvPicPr/>
          <p:nvPr/>
        </p:nvPicPr>
        <p:blipFill>
          <a:blip r:embed="rId3"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4248912"/>
          </a:xfrm>
        </p:spPr>
        <p:txBody>
          <a:bodyPr>
            <a:normAutofit fontScale="90000"/>
          </a:bodyPr>
          <a:lstStyle/>
          <a:p>
            <a:pPr algn="ctr"/>
            <a:r>
              <a:rPr lang="en-US" sz="3100" b="1" dirty="0" smtClean="0">
                <a:solidFill>
                  <a:srgbClr val="FFFF00"/>
                </a:solidFill>
              </a:rPr>
              <a:t>Floater Serve</a:t>
            </a:r>
            <a:r>
              <a:rPr lang="en-US" sz="2800" b="1" dirty="0" smtClean="0">
                <a:solidFill>
                  <a:srgbClr val="FFFF00"/>
                </a:solidFill>
              </a:rPr>
              <a:t/>
            </a:r>
            <a:br>
              <a:rPr lang="en-US" sz="2800" b="1" dirty="0" smtClean="0">
                <a:solidFill>
                  <a:srgbClr val="FFFF00"/>
                </a:solidFill>
              </a:rPr>
            </a:br>
            <a:r>
              <a:rPr lang="en-US" b="1" dirty="0" smtClean="0"/>
              <a:t/>
            </a:r>
            <a:br>
              <a:rPr lang="en-US" b="1" dirty="0" smtClean="0"/>
            </a:br>
            <a:r>
              <a:rPr lang="en-US" sz="2700" b="1" dirty="0" smtClean="0"/>
              <a:t>an overhand serve where the ball is hit with no spin so that its path becomes unpredictable. This type of serve can be administered while jumping or standing. This is akin to a knuckleball in baseball.</a:t>
            </a:r>
            <a:r>
              <a:rPr lang="en-US" sz="2700" dirty="0" smtClean="0"/>
              <a:t> </a:t>
            </a:r>
            <a:r>
              <a:rPr lang="en-PH" dirty="0" smtClean="0"/>
              <a:t/>
            </a:r>
            <a:br>
              <a:rPr lang="en-PH" dirty="0" smtClean="0"/>
            </a:br>
            <a:r>
              <a:rPr lang="en-PH" dirty="0" smtClean="0"/>
              <a:t/>
            </a:r>
            <a:br>
              <a:rPr lang="en-PH" dirty="0" smtClean="0"/>
            </a:br>
            <a:endParaRPr lang="en-PH" dirty="0"/>
          </a:p>
        </p:txBody>
      </p:sp>
      <p:pic>
        <p:nvPicPr>
          <p:cNvPr id="3" name="Picture 2">
            <a:hlinkClick r:id="rId2" action="ppaction://hlinksldjump"/>
          </p:cNvPr>
          <p:cNvPicPr/>
          <p:nvPr/>
        </p:nvPicPr>
        <p:blipFill>
          <a:blip r:embed="rId3"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28600" y="2133600"/>
            <a:ext cx="8686800" cy="1200329"/>
          </a:xfrm>
          <a:prstGeom prst="rect">
            <a:avLst/>
          </a:prstGeom>
        </p:spPr>
        <p:txBody>
          <a:bodyPr wrap="square">
            <a:spAutoFit/>
          </a:bodyPr>
          <a:lstStyle/>
          <a:p>
            <a:r>
              <a:rPr lang="en-PH" sz="2400" dirty="0" smtClean="0"/>
              <a:t>Is used to receive the ball through the use the fingers or arms and pass it to the teammate. The purpose is too direct the ball to the tea’s setter who initiates the offense.</a:t>
            </a:r>
            <a:endParaRPr lang="en-PH" sz="2400" dirty="0"/>
          </a:p>
        </p:txBody>
      </p:sp>
      <p:sp>
        <p:nvSpPr>
          <p:cNvPr id="7" name="Rectangle 6"/>
          <p:cNvSpPr/>
          <p:nvPr/>
        </p:nvSpPr>
        <p:spPr>
          <a:xfrm>
            <a:off x="2895600" y="838200"/>
            <a:ext cx="3080267" cy="923330"/>
          </a:xfrm>
          <a:prstGeom prst="rect">
            <a:avLst/>
          </a:prstGeom>
          <a:noFill/>
        </p:spPr>
        <p:txBody>
          <a:bodyPr wrap="none" lIns="91440" tIns="45720" rIns="91440" bIns="45720">
            <a:spAutoFit/>
          </a:bodyPr>
          <a:lstStyle/>
          <a:p>
            <a:pPr algn="ctr"/>
            <a:r>
              <a:rPr lang="en-PH"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3" action="ppaction://hlinksldjump"/>
              </a:rPr>
              <a:t>Passing</a:t>
            </a:r>
            <a:endParaRPr lang="en-PH"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pic>
        <p:nvPicPr>
          <p:cNvPr id="8" name="Picture 7"/>
          <p:cNvPicPr/>
          <p:nvPr/>
        </p:nvPicPr>
        <p:blipFill>
          <a:blip r:embed="rId4"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nodeType="withEffect">
                                  <p:stCondLst>
                                    <p:cond delay="0"/>
                                  </p:stCondLst>
                                  <p:iterate type="lt">
                                    <p:tmPct val="10000"/>
                                  </p:iterate>
                                  <p:childTnLst>
                                    <p:set>
                                      <p:cBhvr>
                                        <p:cTn id="6" dur="1" fill="hold">
                                          <p:stCondLst>
                                            <p:cond delay="0"/>
                                          </p:stCondLst>
                                        </p:cTn>
                                        <p:tgtEl>
                                          <p:spTgt spid="7">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7">
                                            <p:txEl>
                                              <p:pRg st="0" end="0"/>
                                            </p:txEl>
                                          </p:spTgt>
                                        </p:tgtEl>
                                        <p:attrNameLst>
                                          <p:attrName>ppt_w</p:attrName>
                                        </p:attrNameLst>
                                      </p:cBhvr>
                                    </p:anim>
                                    <p:anim by="(#ppt_w*0.50)" calcmode="lin" valueType="num">
                                      <p:cBhvr>
                                        <p:cTn id="8" dur="500" decel="50000" autoRev="1" fill="hold">
                                          <p:stCondLst>
                                            <p:cond delay="0"/>
                                          </p:stCondLst>
                                        </p:cTn>
                                        <p:tgtEl>
                                          <p:spTgt spid="7">
                                            <p:txEl>
                                              <p:pRg st="0" end="0"/>
                                            </p:txEl>
                                          </p:spTgt>
                                        </p:tgtEl>
                                        <p:attrNameLst>
                                          <p:attrName>ppt_x</p:attrName>
                                        </p:attrNameLst>
                                      </p:cBhvr>
                                    </p:anim>
                                    <p:anim from="(-#ppt_h/2)" to="(#ppt_y)" calcmode="lin" valueType="num">
                                      <p:cBhvr>
                                        <p:cTn id="9" dur="1000" fill="hold">
                                          <p:stCondLst>
                                            <p:cond delay="0"/>
                                          </p:stCondLst>
                                        </p:cTn>
                                        <p:tgtEl>
                                          <p:spTgt spid="7">
                                            <p:txEl>
                                              <p:pRg st="0" end="0"/>
                                            </p:txEl>
                                          </p:spTgt>
                                        </p:tgtEl>
                                        <p:attrNameLst>
                                          <p:attrName>ppt_y</p:attrName>
                                        </p:attrNameLst>
                                      </p:cBhvr>
                                    </p:anim>
                                    <p:animRot by="21600000">
                                      <p:cBhvr>
                                        <p:cTn id="10" dur="1000" fill="hold">
                                          <p:stCondLst>
                                            <p:cond delay="0"/>
                                          </p:stCondLst>
                                        </p:cTn>
                                        <p:tgtEl>
                                          <p:spTgt spid="7">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 y="2057400"/>
            <a:ext cx="8915400" cy="1938992"/>
          </a:xfrm>
          <a:prstGeom prst="rect">
            <a:avLst/>
          </a:prstGeom>
          <a:noFill/>
        </p:spPr>
        <p:txBody>
          <a:bodyPr wrap="square" lIns="91440" tIns="45720" rIns="91440" bIns="45720">
            <a:spAutoFit/>
          </a:bodyPr>
          <a:lstStyle/>
          <a:p>
            <a:pPr algn="ctr"/>
            <a:r>
              <a:rPr lang="en-PH" sz="4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2" action="ppaction://hlinksldjump"/>
              </a:rPr>
              <a:t>Underhand </a:t>
            </a:r>
            <a:r>
              <a:rPr lang="en-PH"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2" action="ppaction://hlinksldjump"/>
              </a:rPr>
              <a:t>or</a:t>
            </a:r>
            <a:r>
              <a:rPr lang="en-PH" sz="4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2" action="ppaction://hlinksldjump"/>
              </a:rPr>
              <a:t> dig pass</a:t>
            </a:r>
          </a:p>
          <a:p>
            <a:pPr algn="ctr"/>
            <a:endParaRPr lang="en-PH" sz="4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2" action="ppaction://hlinksldjump"/>
            </a:endParaRPr>
          </a:p>
          <a:p>
            <a:pPr algn="ctr"/>
            <a:r>
              <a:rPr lang="en-PH" sz="4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2" action="ppaction://hlinksldjump"/>
              </a:rPr>
              <a:t>Overhead/set pass </a:t>
            </a:r>
            <a:endParaRPr lang="en-PH" sz="4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pic>
        <p:nvPicPr>
          <p:cNvPr id="4" name="Picture 3">
            <a:hlinkClick r:id="rId3" action="ppaction://hlinksldjump"/>
          </p:cNvPr>
          <p:cNvPicPr/>
          <p:nvPr/>
        </p:nvPicPr>
        <p:blipFill>
          <a:blip r:embed="rId4" cstate="print"/>
          <a:srcRect/>
          <a:stretch>
            <a:fillRect/>
          </a:stretch>
        </p:blipFill>
        <p:spPr bwMode="auto">
          <a:xfrm>
            <a:off x="81534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381000" y="1600200"/>
            <a:ext cx="8382000" cy="3231654"/>
          </a:xfrm>
          <a:prstGeom prst="rect">
            <a:avLst/>
          </a:prstGeom>
        </p:spPr>
        <p:txBody>
          <a:bodyPr wrap="square">
            <a:spAutoFit/>
          </a:bodyPr>
          <a:lstStyle/>
          <a:p>
            <a:r>
              <a:rPr lang="en-PH" sz="2400" b="1" dirty="0" smtClean="0"/>
              <a:t>Volleyball</a:t>
            </a:r>
            <a:r>
              <a:rPr lang="en-PH" dirty="0" smtClean="0"/>
              <a:t> is a team sport played by two teams on playing court divided by a net. The object of the game is to send the ball over the net in order to ground it on the opponent’s court and to prevent the same effort by the opponent. The team has three hits for returning the ball (except to block contact). A player may hit the ball any part of the body.</a:t>
            </a:r>
          </a:p>
          <a:p>
            <a:r>
              <a:rPr lang="en-PH" dirty="0" smtClean="0"/>
              <a:t>The ball is to put into play with a service: hit by the server over the net to the opponents. The rally continues until the ball grounded on to paying court, goes out or team fails to return it properly.</a:t>
            </a:r>
          </a:p>
          <a:p>
            <a:r>
              <a:rPr lang="en-PH" dirty="0" smtClean="0"/>
              <a:t>In volleyball, the team winning a rally scores a point (Rally Point System). When the receiving team wins a rally, it gains a point and the right to serve, and its players rotate one position clockwise.</a:t>
            </a:r>
            <a:endParaRPr lang="en-PH" dirty="0"/>
          </a:p>
        </p:txBody>
      </p:sp>
      <p:pic>
        <p:nvPicPr>
          <p:cNvPr id="3" name="Picture 2">
            <a:hlinkClick r:id="rId3" action="ppaction://hlinksldjump"/>
          </p:cNvPr>
          <p:cNvPicPr/>
          <p:nvPr/>
        </p:nvPicPr>
        <p:blipFill>
          <a:blip r:embed="rId4" cstate="print"/>
          <a:srcRect/>
          <a:stretch>
            <a:fillRect/>
          </a:stretch>
        </p:blipFill>
        <p:spPr bwMode="auto">
          <a:xfrm>
            <a:off x="8077200" y="6172200"/>
            <a:ext cx="762000" cy="419100"/>
          </a:xfrm>
          <a:prstGeom prst="rect">
            <a:avLst/>
          </a:prstGeom>
          <a:noFill/>
          <a:ln w="9525">
            <a:noFill/>
            <a:miter lim="800000"/>
            <a:headEnd/>
            <a:tailEnd/>
          </a:ln>
        </p:spPr>
      </p:pic>
      <p:sp>
        <p:nvSpPr>
          <p:cNvPr id="4" name="Rectangle 3"/>
          <p:cNvSpPr/>
          <p:nvPr/>
        </p:nvSpPr>
        <p:spPr>
          <a:xfrm>
            <a:off x="1447800" y="762000"/>
            <a:ext cx="6308137" cy="523220"/>
          </a:xfrm>
          <a:prstGeom prst="rect">
            <a:avLst/>
          </a:prstGeom>
        </p:spPr>
        <p:txBody>
          <a:bodyPr wrap="none">
            <a:spAutoFit/>
          </a:bodyPr>
          <a:lstStyle/>
          <a:p>
            <a:r>
              <a:rPr lang="en-PH" sz="2800" dirty="0" smtClean="0">
                <a:latin typeface="Arial" pitchFamily="34" charset="0"/>
                <a:cs typeface="Arial" pitchFamily="34" charset="0"/>
              </a:rPr>
              <a:t>CHARACTERISTIC OF VOLLEYBALL</a:t>
            </a:r>
            <a:endParaRPr lang="en-PH" sz="28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Effect transition="in" filter="wipe(down)">
                                      <p:cBhvr>
                                        <p:cTn id="7" dur="580">
                                          <p:stCondLst>
                                            <p:cond delay="0"/>
                                          </p:stCondLst>
                                        </p:cTn>
                                        <p:tgtEl>
                                          <p:spTgt spid="20">
                                            <p:txEl>
                                              <p:pRg st="0" end="0"/>
                                            </p:txEl>
                                          </p:spTgt>
                                        </p:tgtEl>
                                      </p:cBhvr>
                                    </p:animEffect>
                                    <p:anim calcmode="lin" valueType="num">
                                      <p:cBhvr>
                                        <p:cTn id="8" dur="1822" tmFilter="0,0; 0.14,0.36; 0.43,0.73; 0.71,0.91; 1.0,1.0">
                                          <p:stCondLst>
                                            <p:cond delay="0"/>
                                          </p:stCondLst>
                                        </p:cTn>
                                        <p:tgtEl>
                                          <p:spTgt spid="20">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0">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0">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0">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0">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0">
                                            <p:txEl>
                                              <p:pRg st="0" end="0"/>
                                            </p:txEl>
                                          </p:spTgt>
                                        </p:tgtEl>
                                      </p:cBhvr>
                                      <p:to x="100000" y="60000"/>
                                    </p:animScale>
                                    <p:animScale>
                                      <p:cBhvr>
                                        <p:cTn id="14" dur="166" decel="50000">
                                          <p:stCondLst>
                                            <p:cond delay="676"/>
                                          </p:stCondLst>
                                        </p:cTn>
                                        <p:tgtEl>
                                          <p:spTgt spid="20">
                                            <p:txEl>
                                              <p:pRg st="0" end="0"/>
                                            </p:txEl>
                                          </p:spTgt>
                                        </p:tgtEl>
                                      </p:cBhvr>
                                      <p:to x="100000" y="100000"/>
                                    </p:animScale>
                                    <p:animScale>
                                      <p:cBhvr>
                                        <p:cTn id="15" dur="26">
                                          <p:stCondLst>
                                            <p:cond delay="1312"/>
                                          </p:stCondLst>
                                        </p:cTn>
                                        <p:tgtEl>
                                          <p:spTgt spid="20">
                                            <p:txEl>
                                              <p:pRg st="0" end="0"/>
                                            </p:txEl>
                                          </p:spTgt>
                                        </p:tgtEl>
                                      </p:cBhvr>
                                      <p:to x="100000" y="80000"/>
                                    </p:animScale>
                                    <p:animScale>
                                      <p:cBhvr>
                                        <p:cTn id="16" dur="166" decel="50000">
                                          <p:stCondLst>
                                            <p:cond delay="1338"/>
                                          </p:stCondLst>
                                        </p:cTn>
                                        <p:tgtEl>
                                          <p:spTgt spid="20">
                                            <p:txEl>
                                              <p:pRg st="0" end="0"/>
                                            </p:txEl>
                                          </p:spTgt>
                                        </p:tgtEl>
                                      </p:cBhvr>
                                      <p:to x="100000" y="100000"/>
                                    </p:animScale>
                                    <p:animScale>
                                      <p:cBhvr>
                                        <p:cTn id="17" dur="26">
                                          <p:stCondLst>
                                            <p:cond delay="1642"/>
                                          </p:stCondLst>
                                        </p:cTn>
                                        <p:tgtEl>
                                          <p:spTgt spid="20">
                                            <p:txEl>
                                              <p:pRg st="0" end="0"/>
                                            </p:txEl>
                                          </p:spTgt>
                                        </p:tgtEl>
                                      </p:cBhvr>
                                      <p:to x="100000" y="90000"/>
                                    </p:animScale>
                                    <p:animScale>
                                      <p:cBhvr>
                                        <p:cTn id="18" dur="166" decel="50000">
                                          <p:stCondLst>
                                            <p:cond delay="1668"/>
                                          </p:stCondLst>
                                        </p:cTn>
                                        <p:tgtEl>
                                          <p:spTgt spid="20">
                                            <p:txEl>
                                              <p:pRg st="0" end="0"/>
                                            </p:txEl>
                                          </p:spTgt>
                                        </p:tgtEl>
                                      </p:cBhvr>
                                      <p:to x="100000" y="100000"/>
                                    </p:animScale>
                                    <p:animScale>
                                      <p:cBhvr>
                                        <p:cTn id="19" dur="26">
                                          <p:stCondLst>
                                            <p:cond delay="1808"/>
                                          </p:stCondLst>
                                        </p:cTn>
                                        <p:tgtEl>
                                          <p:spTgt spid="20">
                                            <p:txEl>
                                              <p:pRg st="0" end="0"/>
                                            </p:txEl>
                                          </p:spTgt>
                                        </p:tgtEl>
                                      </p:cBhvr>
                                      <p:to x="100000" y="95000"/>
                                    </p:animScale>
                                    <p:animScale>
                                      <p:cBhvr>
                                        <p:cTn id="20" dur="166" decel="50000">
                                          <p:stCondLst>
                                            <p:cond delay="1834"/>
                                          </p:stCondLst>
                                        </p:cTn>
                                        <p:tgtEl>
                                          <p:spTgt spid="20">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20">
                                            <p:txEl>
                                              <p:pRg st="1" end="1"/>
                                            </p:txEl>
                                          </p:spTgt>
                                        </p:tgtEl>
                                        <p:attrNameLst>
                                          <p:attrName>style.visibility</p:attrName>
                                        </p:attrNameLst>
                                      </p:cBhvr>
                                      <p:to>
                                        <p:strVal val="visible"/>
                                      </p:to>
                                    </p:set>
                                    <p:animEffect transition="in" filter="wipe(down)">
                                      <p:cBhvr>
                                        <p:cTn id="23" dur="580">
                                          <p:stCondLst>
                                            <p:cond delay="0"/>
                                          </p:stCondLst>
                                        </p:cTn>
                                        <p:tgtEl>
                                          <p:spTgt spid="20">
                                            <p:txEl>
                                              <p:pRg st="1" end="1"/>
                                            </p:txEl>
                                          </p:spTgt>
                                        </p:tgtEl>
                                      </p:cBhvr>
                                    </p:animEffect>
                                    <p:anim calcmode="lin" valueType="num">
                                      <p:cBhvr>
                                        <p:cTn id="24" dur="1822" tmFilter="0,0; 0.14,0.36; 0.43,0.73; 0.71,0.91; 1.0,1.0">
                                          <p:stCondLst>
                                            <p:cond delay="0"/>
                                          </p:stCondLst>
                                        </p:cTn>
                                        <p:tgtEl>
                                          <p:spTgt spid="20">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0">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0">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0">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0">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20">
                                            <p:txEl>
                                              <p:pRg st="1" end="1"/>
                                            </p:txEl>
                                          </p:spTgt>
                                        </p:tgtEl>
                                      </p:cBhvr>
                                      <p:to x="100000" y="60000"/>
                                    </p:animScale>
                                    <p:animScale>
                                      <p:cBhvr>
                                        <p:cTn id="30" dur="166" decel="50000">
                                          <p:stCondLst>
                                            <p:cond delay="676"/>
                                          </p:stCondLst>
                                        </p:cTn>
                                        <p:tgtEl>
                                          <p:spTgt spid="20">
                                            <p:txEl>
                                              <p:pRg st="1" end="1"/>
                                            </p:txEl>
                                          </p:spTgt>
                                        </p:tgtEl>
                                      </p:cBhvr>
                                      <p:to x="100000" y="100000"/>
                                    </p:animScale>
                                    <p:animScale>
                                      <p:cBhvr>
                                        <p:cTn id="31" dur="26">
                                          <p:stCondLst>
                                            <p:cond delay="1312"/>
                                          </p:stCondLst>
                                        </p:cTn>
                                        <p:tgtEl>
                                          <p:spTgt spid="20">
                                            <p:txEl>
                                              <p:pRg st="1" end="1"/>
                                            </p:txEl>
                                          </p:spTgt>
                                        </p:tgtEl>
                                      </p:cBhvr>
                                      <p:to x="100000" y="80000"/>
                                    </p:animScale>
                                    <p:animScale>
                                      <p:cBhvr>
                                        <p:cTn id="32" dur="166" decel="50000">
                                          <p:stCondLst>
                                            <p:cond delay="1338"/>
                                          </p:stCondLst>
                                        </p:cTn>
                                        <p:tgtEl>
                                          <p:spTgt spid="20">
                                            <p:txEl>
                                              <p:pRg st="1" end="1"/>
                                            </p:txEl>
                                          </p:spTgt>
                                        </p:tgtEl>
                                      </p:cBhvr>
                                      <p:to x="100000" y="100000"/>
                                    </p:animScale>
                                    <p:animScale>
                                      <p:cBhvr>
                                        <p:cTn id="33" dur="26">
                                          <p:stCondLst>
                                            <p:cond delay="1642"/>
                                          </p:stCondLst>
                                        </p:cTn>
                                        <p:tgtEl>
                                          <p:spTgt spid="20">
                                            <p:txEl>
                                              <p:pRg st="1" end="1"/>
                                            </p:txEl>
                                          </p:spTgt>
                                        </p:tgtEl>
                                      </p:cBhvr>
                                      <p:to x="100000" y="90000"/>
                                    </p:animScale>
                                    <p:animScale>
                                      <p:cBhvr>
                                        <p:cTn id="34" dur="166" decel="50000">
                                          <p:stCondLst>
                                            <p:cond delay="1668"/>
                                          </p:stCondLst>
                                        </p:cTn>
                                        <p:tgtEl>
                                          <p:spTgt spid="20">
                                            <p:txEl>
                                              <p:pRg st="1" end="1"/>
                                            </p:txEl>
                                          </p:spTgt>
                                        </p:tgtEl>
                                      </p:cBhvr>
                                      <p:to x="100000" y="100000"/>
                                    </p:animScale>
                                    <p:animScale>
                                      <p:cBhvr>
                                        <p:cTn id="35" dur="26">
                                          <p:stCondLst>
                                            <p:cond delay="1808"/>
                                          </p:stCondLst>
                                        </p:cTn>
                                        <p:tgtEl>
                                          <p:spTgt spid="20">
                                            <p:txEl>
                                              <p:pRg st="1" end="1"/>
                                            </p:txEl>
                                          </p:spTgt>
                                        </p:tgtEl>
                                      </p:cBhvr>
                                      <p:to x="100000" y="95000"/>
                                    </p:animScale>
                                    <p:animScale>
                                      <p:cBhvr>
                                        <p:cTn id="36" dur="166" decel="50000">
                                          <p:stCondLst>
                                            <p:cond delay="1834"/>
                                          </p:stCondLst>
                                        </p:cTn>
                                        <p:tgtEl>
                                          <p:spTgt spid="20">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20">
                                            <p:txEl>
                                              <p:pRg st="2" end="2"/>
                                            </p:txEl>
                                          </p:spTgt>
                                        </p:tgtEl>
                                        <p:attrNameLst>
                                          <p:attrName>style.visibility</p:attrName>
                                        </p:attrNameLst>
                                      </p:cBhvr>
                                      <p:to>
                                        <p:strVal val="visible"/>
                                      </p:to>
                                    </p:set>
                                    <p:animEffect transition="in" filter="wipe(down)">
                                      <p:cBhvr>
                                        <p:cTn id="39" dur="580">
                                          <p:stCondLst>
                                            <p:cond delay="0"/>
                                          </p:stCondLst>
                                        </p:cTn>
                                        <p:tgtEl>
                                          <p:spTgt spid="20">
                                            <p:txEl>
                                              <p:pRg st="2" end="2"/>
                                            </p:txEl>
                                          </p:spTgt>
                                        </p:tgtEl>
                                      </p:cBhvr>
                                    </p:animEffect>
                                    <p:anim calcmode="lin" valueType="num">
                                      <p:cBhvr>
                                        <p:cTn id="40" dur="1822" tmFilter="0,0; 0.14,0.36; 0.43,0.73; 0.71,0.91; 1.0,1.0">
                                          <p:stCondLst>
                                            <p:cond delay="0"/>
                                          </p:stCondLst>
                                        </p:cTn>
                                        <p:tgtEl>
                                          <p:spTgt spid="20">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20">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20">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20">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20">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20">
                                            <p:txEl>
                                              <p:pRg st="2" end="2"/>
                                            </p:txEl>
                                          </p:spTgt>
                                        </p:tgtEl>
                                      </p:cBhvr>
                                      <p:to x="100000" y="60000"/>
                                    </p:animScale>
                                    <p:animScale>
                                      <p:cBhvr>
                                        <p:cTn id="46" dur="166" decel="50000">
                                          <p:stCondLst>
                                            <p:cond delay="676"/>
                                          </p:stCondLst>
                                        </p:cTn>
                                        <p:tgtEl>
                                          <p:spTgt spid="20">
                                            <p:txEl>
                                              <p:pRg st="2" end="2"/>
                                            </p:txEl>
                                          </p:spTgt>
                                        </p:tgtEl>
                                      </p:cBhvr>
                                      <p:to x="100000" y="100000"/>
                                    </p:animScale>
                                    <p:animScale>
                                      <p:cBhvr>
                                        <p:cTn id="47" dur="26">
                                          <p:stCondLst>
                                            <p:cond delay="1312"/>
                                          </p:stCondLst>
                                        </p:cTn>
                                        <p:tgtEl>
                                          <p:spTgt spid="20">
                                            <p:txEl>
                                              <p:pRg st="2" end="2"/>
                                            </p:txEl>
                                          </p:spTgt>
                                        </p:tgtEl>
                                      </p:cBhvr>
                                      <p:to x="100000" y="80000"/>
                                    </p:animScale>
                                    <p:animScale>
                                      <p:cBhvr>
                                        <p:cTn id="48" dur="166" decel="50000">
                                          <p:stCondLst>
                                            <p:cond delay="1338"/>
                                          </p:stCondLst>
                                        </p:cTn>
                                        <p:tgtEl>
                                          <p:spTgt spid="20">
                                            <p:txEl>
                                              <p:pRg st="2" end="2"/>
                                            </p:txEl>
                                          </p:spTgt>
                                        </p:tgtEl>
                                      </p:cBhvr>
                                      <p:to x="100000" y="100000"/>
                                    </p:animScale>
                                    <p:animScale>
                                      <p:cBhvr>
                                        <p:cTn id="49" dur="26">
                                          <p:stCondLst>
                                            <p:cond delay="1642"/>
                                          </p:stCondLst>
                                        </p:cTn>
                                        <p:tgtEl>
                                          <p:spTgt spid="20">
                                            <p:txEl>
                                              <p:pRg st="2" end="2"/>
                                            </p:txEl>
                                          </p:spTgt>
                                        </p:tgtEl>
                                      </p:cBhvr>
                                      <p:to x="100000" y="90000"/>
                                    </p:animScale>
                                    <p:animScale>
                                      <p:cBhvr>
                                        <p:cTn id="50" dur="166" decel="50000">
                                          <p:stCondLst>
                                            <p:cond delay="1668"/>
                                          </p:stCondLst>
                                        </p:cTn>
                                        <p:tgtEl>
                                          <p:spTgt spid="20">
                                            <p:txEl>
                                              <p:pRg st="2" end="2"/>
                                            </p:txEl>
                                          </p:spTgt>
                                        </p:tgtEl>
                                      </p:cBhvr>
                                      <p:to x="100000" y="100000"/>
                                    </p:animScale>
                                    <p:animScale>
                                      <p:cBhvr>
                                        <p:cTn id="51" dur="26">
                                          <p:stCondLst>
                                            <p:cond delay="1808"/>
                                          </p:stCondLst>
                                        </p:cTn>
                                        <p:tgtEl>
                                          <p:spTgt spid="20">
                                            <p:txEl>
                                              <p:pRg st="2" end="2"/>
                                            </p:txEl>
                                          </p:spTgt>
                                        </p:tgtEl>
                                      </p:cBhvr>
                                      <p:to x="100000" y="95000"/>
                                    </p:animScale>
                                    <p:animScale>
                                      <p:cBhvr>
                                        <p:cTn id="52" dur="166" decel="50000">
                                          <p:stCondLst>
                                            <p:cond delay="1834"/>
                                          </p:stCondLst>
                                        </p:cTn>
                                        <p:tgtEl>
                                          <p:spTgt spid="20">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4">
                                            <p:txEl>
                                              <p:pRg st="0" end="0"/>
                                            </p:txEl>
                                          </p:spTgt>
                                        </p:tgtEl>
                                        <p:attrNameLst>
                                          <p:attrName>style.visibility</p:attrName>
                                        </p:attrNameLst>
                                      </p:cBhvr>
                                      <p:to>
                                        <p:strVal val="visible"/>
                                      </p:to>
                                    </p:set>
                                    <p:animEffect transition="in" filter="wipe(down)">
                                      <p:cBhvr>
                                        <p:cTn id="55" dur="580">
                                          <p:stCondLst>
                                            <p:cond delay="0"/>
                                          </p:stCondLst>
                                        </p:cTn>
                                        <p:tgtEl>
                                          <p:spTgt spid="4">
                                            <p:txEl>
                                              <p:pRg st="0" end="0"/>
                                            </p:txEl>
                                          </p:spTgt>
                                        </p:tgtEl>
                                      </p:cBhvr>
                                    </p:animEffect>
                                    <p:anim calcmode="lin" valueType="num">
                                      <p:cBhvr>
                                        <p:cTn id="56"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4">
                                            <p:txEl>
                                              <p:pRg st="0" end="0"/>
                                            </p:txEl>
                                          </p:spTgt>
                                        </p:tgtEl>
                                      </p:cBhvr>
                                      <p:to x="100000" y="60000"/>
                                    </p:animScale>
                                    <p:animScale>
                                      <p:cBhvr>
                                        <p:cTn id="62" dur="166" decel="50000">
                                          <p:stCondLst>
                                            <p:cond delay="676"/>
                                          </p:stCondLst>
                                        </p:cTn>
                                        <p:tgtEl>
                                          <p:spTgt spid="4">
                                            <p:txEl>
                                              <p:pRg st="0" end="0"/>
                                            </p:txEl>
                                          </p:spTgt>
                                        </p:tgtEl>
                                      </p:cBhvr>
                                      <p:to x="100000" y="100000"/>
                                    </p:animScale>
                                    <p:animScale>
                                      <p:cBhvr>
                                        <p:cTn id="63" dur="26">
                                          <p:stCondLst>
                                            <p:cond delay="1312"/>
                                          </p:stCondLst>
                                        </p:cTn>
                                        <p:tgtEl>
                                          <p:spTgt spid="4">
                                            <p:txEl>
                                              <p:pRg st="0" end="0"/>
                                            </p:txEl>
                                          </p:spTgt>
                                        </p:tgtEl>
                                      </p:cBhvr>
                                      <p:to x="100000" y="80000"/>
                                    </p:animScale>
                                    <p:animScale>
                                      <p:cBhvr>
                                        <p:cTn id="64" dur="166" decel="50000">
                                          <p:stCondLst>
                                            <p:cond delay="1338"/>
                                          </p:stCondLst>
                                        </p:cTn>
                                        <p:tgtEl>
                                          <p:spTgt spid="4">
                                            <p:txEl>
                                              <p:pRg st="0" end="0"/>
                                            </p:txEl>
                                          </p:spTgt>
                                        </p:tgtEl>
                                      </p:cBhvr>
                                      <p:to x="100000" y="100000"/>
                                    </p:animScale>
                                    <p:animScale>
                                      <p:cBhvr>
                                        <p:cTn id="65" dur="26">
                                          <p:stCondLst>
                                            <p:cond delay="1642"/>
                                          </p:stCondLst>
                                        </p:cTn>
                                        <p:tgtEl>
                                          <p:spTgt spid="4">
                                            <p:txEl>
                                              <p:pRg st="0" end="0"/>
                                            </p:txEl>
                                          </p:spTgt>
                                        </p:tgtEl>
                                      </p:cBhvr>
                                      <p:to x="100000" y="90000"/>
                                    </p:animScale>
                                    <p:animScale>
                                      <p:cBhvr>
                                        <p:cTn id="66" dur="166" decel="50000">
                                          <p:stCondLst>
                                            <p:cond delay="1668"/>
                                          </p:stCondLst>
                                        </p:cTn>
                                        <p:tgtEl>
                                          <p:spTgt spid="4">
                                            <p:txEl>
                                              <p:pRg st="0" end="0"/>
                                            </p:txEl>
                                          </p:spTgt>
                                        </p:tgtEl>
                                      </p:cBhvr>
                                      <p:to x="100000" y="100000"/>
                                    </p:animScale>
                                    <p:animScale>
                                      <p:cBhvr>
                                        <p:cTn id="67" dur="26">
                                          <p:stCondLst>
                                            <p:cond delay="1808"/>
                                          </p:stCondLst>
                                        </p:cTn>
                                        <p:tgtEl>
                                          <p:spTgt spid="4">
                                            <p:txEl>
                                              <p:pRg st="0" end="0"/>
                                            </p:txEl>
                                          </p:spTgt>
                                        </p:tgtEl>
                                      </p:cBhvr>
                                      <p:to x="100000" y="95000"/>
                                    </p:animScale>
                                    <p:animScale>
                                      <p:cBhvr>
                                        <p:cTn id="68" dur="166" decel="50000">
                                          <p:stCondLst>
                                            <p:cond delay="1834"/>
                                          </p:stCondLst>
                                        </p:cTn>
                                        <p:tgtEl>
                                          <p:spTgt spid="4">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98248" y="3244334"/>
            <a:ext cx="242374" cy="369332"/>
          </a:xfrm>
          <a:prstGeom prst="rect">
            <a:avLst/>
          </a:prstGeom>
        </p:spPr>
        <p:txBody>
          <a:bodyPr wrap="none">
            <a:spAutoFit/>
          </a:bodyPr>
          <a:lstStyle/>
          <a:p>
            <a:r>
              <a:rPr lang="en-PH" dirty="0" smtClean="0"/>
              <a:t> </a:t>
            </a:r>
            <a:endParaRPr lang="en-PH" dirty="0"/>
          </a:p>
        </p:txBody>
      </p:sp>
      <p:sp>
        <p:nvSpPr>
          <p:cNvPr id="3" name="Rectangle 2"/>
          <p:cNvSpPr/>
          <p:nvPr/>
        </p:nvSpPr>
        <p:spPr>
          <a:xfrm>
            <a:off x="533400" y="990600"/>
            <a:ext cx="3134191" cy="923330"/>
          </a:xfrm>
          <a:prstGeom prst="rect">
            <a:avLst/>
          </a:prstGeom>
          <a:noFill/>
        </p:spPr>
        <p:txBody>
          <a:bodyPr wrap="none" lIns="91440" tIns="45720" rIns="91440" bIns="45720">
            <a:spAutoFit/>
          </a:bodyPr>
          <a:lstStyle/>
          <a:p>
            <a:pPr algn="ctr"/>
            <a:r>
              <a:rPr lang="en-PH"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Setting</a:t>
            </a:r>
            <a:endParaRPr lang="en-PH"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4" name="Rectangle 3"/>
          <p:cNvSpPr/>
          <p:nvPr/>
        </p:nvSpPr>
        <p:spPr>
          <a:xfrm>
            <a:off x="609600" y="2057400"/>
            <a:ext cx="8153400" cy="646331"/>
          </a:xfrm>
          <a:prstGeom prst="rect">
            <a:avLst/>
          </a:prstGeom>
        </p:spPr>
        <p:txBody>
          <a:bodyPr wrap="square">
            <a:spAutoFit/>
          </a:bodyPr>
          <a:lstStyle/>
          <a:p>
            <a:r>
              <a:rPr lang="en-PH" dirty="0" smtClean="0"/>
              <a:t>means of tossing the ball or passing it through the air in positions for a teammate to spike.</a:t>
            </a:r>
            <a:endParaRPr lang="en-PH" dirty="0"/>
          </a:p>
        </p:txBody>
      </p:sp>
      <p:sp>
        <p:nvSpPr>
          <p:cNvPr id="1025" name="Rectangle 1"/>
          <p:cNvSpPr>
            <a:spLocks noChangeArrowheads="1"/>
          </p:cNvSpPr>
          <p:nvPr/>
        </p:nvSpPr>
        <p:spPr bwMode="auto">
          <a:xfrm>
            <a:off x="1524000" y="2895600"/>
            <a:ext cx="5410200"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28600" marR="0" lvl="0" indent="-228600" algn="l" defTabSz="914400" rtl="0" eaLnBrk="1" fontAlgn="base" latinLnBrk="0" hangingPunct="1">
              <a:lnSpc>
                <a:spcPct val="100000"/>
              </a:lnSpc>
              <a:spcBef>
                <a:spcPct val="0"/>
              </a:spcBef>
              <a:spcAft>
                <a:spcPct val="0"/>
              </a:spcAft>
              <a:buClrTx/>
              <a:buSzTx/>
              <a:tabLst/>
            </a:pPr>
            <a:r>
              <a:rPr kumimoji="0" lang="en-PH"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a. underhand set</a:t>
            </a:r>
            <a:endParaRPr kumimoji="0" lang="en-PH"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PH"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b. overhead set</a:t>
            </a:r>
          </a:p>
          <a:p>
            <a:pPr marL="0" marR="0" lvl="0" indent="0" algn="l" defTabSz="914400" rtl="0" eaLnBrk="0" fontAlgn="base" latinLnBrk="0" hangingPunct="0">
              <a:lnSpc>
                <a:spcPct val="100000"/>
              </a:lnSpc>
              <a:spcBef>
                <a:spcPct val="0"/>
              </a:spcBef>
              <a:spcAft>
                <a:spcPct val="0"/>
              </a:spcAft>
              <a:buClrTx/>
              <a:buSzTx/>
              <a:buFontTx/>
              <a:buNone/>
              <a:tabLst/>
            </a:pPr>
            <a:r>
              <a:rPr kumimoji="0" lang="en-PH"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c. jump set</a:t>
            </a:r>
          </a:p>
          <a:p>
            <a:pPr marL="0" marR="0" lvl="0" indent="0" algn="l" defTabSz="914400" rtl="0" eaLnBrk="0" fontAlgn="base" latinLnBrk="0" hangingPunct="0">
              <a:lnSpc>
                <a:spcPct val="100000"/>
              </a:lnSpc>
              <a:spcBef>
                <a:spcPct val="0"/>
              </a:spcBef>
              <a:spcAft>
                <a:spcPct val="0"/>
              </a:spcAft>
              <a:buClrTx/>
              <a:buSzTx/>
              <a:buFontTx/>
              <a:buNone/>
              <a:tabLst/>
            </a:pPr>
            <a:r>
              <a:rPr kumimoji="0" lang="en-PH"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d. set and roll</a:t>
            </a:r>
          </a:p>
          <a:p>
            <a:pPr marL="0" marR="0" lvl="0" indent="0" algn="l" defTabSz="914400" rtl="0" eaLnBrk="0" fontAlgn="base" latinLnBrk="0" hangingPunct="0">
              <a:lnSpc>
                <a:spcPct val="100000"/>
              </a:lnSpc>
              <a:spcBef>
                <a:spcPct val="0"/>
              </a:spcBef>
              <a:spcAft>
                <a:spcPct val="0"/>
              </a:spcAft>
              <a:buClrTx/>
              <a:buSzTx/>
              <a:buFontTx/>
              <a:buNone/>
              <a:tabLst/>
            </a:pPr>
            <a:r>
              <a:rPr kumimoji="0" lang="en-PH"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e. back set </a:t>
            </a:r>
            <a:endParaRPr kumimoji="0" lang="en-PH" sz="2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Picture 5">
            <a:hlinkClick r:id="rId2" action="ppaction://hlinksldjump"/>
          </p:cNvPr>
          <p:cNvPicPr/>
          <p:nvPr/>
        </p:nvPicPr>
        <p:blipFill>
          <a:blip r:embed="rId3"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1025">
                                            <p:txEl>
                                              <p:pRg st="0" end="0"/>
                                            </p:txEl>
                                          </p:spTgt>
                                        </p:tgtEl>
                                        <p:attrNameLst>
                                          <p:attrName>style.visibility</p:attrName>
                                        </p:attrNameLst>
                                      </p:cBhvr>
                                      <p:to>
                                        <p:strVal val="visible"/>
                                      </p:to>
                                    </p:set>
                                    <p:animEffect transition="in" filter="wipe(down)">
                                      <p:cBhvr>
                                        <p:cTn id="7" dur="580">
                                          <p:stCondLst>
                                            <p:cond delay="0"/>
                                          </p:stCondLst>
                                        </p:cTn>
                                        <p:tgtEl>
                                          <p:spTgt spid="1025">
                                            <p:txEl>
                                              <p:pRg st="0" end="0"/>
                                            </p:txEl>
                                          </p:spTgt>
                                        </p:tgtEl>
                                      </p:cBhvr>
                                    </p:animEffect>
                                    <p:anim calcmode="lin" valueType="num">
                                      <p:cBhvr>
                                        <p:cTn id="8" dur="1822" tmFilter="0,0; 0.14,0.36; 0.43,0.73; 0.71,0.91; 1.0,1.0">
                                          <p:stCondLst>
                                            <p:cond delay="0"/>
                                          </p:stCondLst>
                                        </p:cTn>
                                        <p:tgtEl>
                                          <p:spTgt spid="1025">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025">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025">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025">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025">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1025">
                                            <p:txEl>
                                              <p:pRg st="0" end="0"/>
                                            </p:txEl>
                                          </p:spTgt>
                                        </p:tgtEl>
                                      </p:cBhvr>
                                      <p:to x="100000" y="60000"/>
                                    </p:animScale>
                                    <p:animScale>
                                      <p:cBhvr>
                                        <p:cTn id="14" dur="166" decel="50000">
                                          <p:stCondLst>
                                            <p:cond delay="676"/>
                                          </p:stCondLst>
                                        </p:cTn>
                                        <p:tgtEl>
                                          <p:spTgt spid="1025">
                                            <p:txEl>
                                              <p:pRg st="0" end="0"/>
                                            </p:txEl>
                                          </p:spTgt>
                                        </p:tgtEl>
                                      </p:cBhvr>
                                      <p:to x="100000" y="100000"/>
                                    </p:animScale>
                                    <p:animScale>
                                      <p:cBhvr>
                                        <p:cTn id="15" dur="26">
                                          <p:stCondLst>
                                            <p:cond delay="1312"/>
                                          </p:stCondLst>
                                        </p:cTn>
                                        <p:tgtEl>
                                          <p:spTgt spid="1025">
                                            <p:txEl>
                                              <p:pRg st="0" end="0"/>
                                            </p:txEl>
                                          </p:spTgt>
                                        </p:tgtEl>
                                      </p:cBhvr>
                                      <p:to x="100000" y="80000"/>
                                    </p:animScale>
                                    <p:animScale>
                                      <p:cBhvr>
                                        <p:cTn id="16" dur="166" decel="50000">
                                          <p:stCondLst>
                                            <p:cond delay="1338"/>
                                          </p:stCondLst>
                                        </p:cTn>
                                        <p:tgtEl>
                                          <p:spTgt spid="1025">
                                            <p:txEl>
                                              <p:pRg st="0" end="0"/>
                                            </p:txEl>
                                          </p:spTgt>
                                        </p:tgtEl>
                                      </p:cBhvr>
                                      <p:to x="100000" y="100000"/>
                                    </p:animScale>
                                    <p:animScale>
                                      <p:cBhvr>
                                        <p:cTn id="17" dur="26">
                                          <p:stCondLst>
                                            <p:cond delay="1642"/>
                                          </p:stCondLst>
                                        </p:cTn>
                                        <p:tgtEl>
                                          <p:spTgt spid="1025">
                                            <p:txEl>
                                              <p:pRg st="0" end="0"/>
                                            </p:txEl>
                                          </p:spTgt>
                                        </p:tgtEl>
                                      </p:cBhvr>
                                      <p:to x="100000" y="90000"/>
                                    </p:animScale>
                                    <p:animScale>
                                      <p:cBhvr>
                                        <p:cTn id="18" dur="166" decel="50000">
                                          <p:stCondLst>
                                            <p:cond delay="1668"/>
                                          </p:stCondLst>
                                        </p:cTn>
                                        <p:tgtEl>
                                          <p:spTgt spid="1025">
                                            <p:txEl>
                                              <p:pRg st="0" end="0"/>
                                            </p:txEl>
                                          </p:spTgt>
                                        </p:tgtEl>
                                      </p:cBhvr>
                                      <p:to x="100000" y="100000"/>
                                    </p:animScale>
                                    <p:animScale>
                                      <p:cBhvr>
                                        <p:cTn id="19" dur="26">
                                          <p:stCondLst>
                                            <p:cond delay="1808"/>
                                          </p:stCondLst>
                                        </p:cTn>
                                        <p:tgtEl>
                                          <p:spTgt spid="1025">
                                            <p:txEl>
                                              <p:pRg st="0" end="0"/>
                                            </p:txEl>
                                          </p:spTgt>
                                        </p:tgtEl>
                                      </p:cBhvr>
                                      <p:to x="100000" y="95000"/>
                                    </p:animScale>
                                    <p:animScale>
                                      <p:cBhvr>
                                        <p:cTn id="20" dur="166" decel="50000">
                                          <p:stCondLst>
                                            <p:cond delay="1834"/>
                                          </p:stCondLst>
                                        </p:cTn>
                                        <p:tgtEl>
                                          <p:spTgt spid="1025">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1025">
                                            <p:txEl>
                                              <p:pRg st="1" end="1"/>
                                            </p:txEl>
                                          </p:spTgt>
                                        </p:tgtEl>
                                        <p:attrNameLst>
                                          <p:attrName>style.visibility</p:attrName>
                                        </p:attrNameLst>
                                      </p:cBhvr>
                                      <p:to>
                                        <p:strVal val="visible"/>
                                      </p:to>
                                    </p:set>
                                    <p:animEffect transition="in" filter="wipe(down)">
                                      <p:cBhvr>
                                        <p:cTn id="23" dur="580">
                                          <p:stCondLst>
                                            <p:cond delay="0"/>
                                          </p:stCondLst>
                                        </p:cTn>
                                        <p:tgtEl>
                                          <p:spTgt spid="1025">
                                            <p:txEl>
                                              <p:pRg st="1" end="1"/>
                                            </p:txEl>
                                          </p:spTgt>
                                        </p:tgtEl>
                                      </p:cBhvr>
                                    </p:animEffect>
                                    <p:anim calcmode="lin" valueType="num">
                                      <p:cBhvr>
                                        <p:cTn id="24" dur="1822" tmFilter="0,0; 0.14,0.36; 0.43,0.73; 0.71,0.91; 1.0,1.0">
                                          <p:stCondLst>
                                            <p:cond delay="0"/>
                                          </p:stCondLst>
                                        </p:cTn>
                                        <p:tgtEl>
                                          <p:spTgt spid="1025">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1025">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1025">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1025">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1025">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1025">
                                            <p:txEl>
                                              <p:pRg st="1" end="1"/>
                                            </p:txEl>
                                          </p:spTgt>
                                        </p:tgtEl>
                                      </p:cBhvr>
                                      <p:to x="100000" y="60000"/>
                                    </p:animScale>
                                    <p:animScale>
                                      <p:cBhvr>
                                        <p:cTn id="30" dur="166" decel="50000">
                                          <p:stCondLst>
                                            <p:cond delay="676"/>
                                          </p:stCondLst>
                                        </p:cTn>
                                        <p:tgtEl>
                                          <p:spTgt spid="1025">
                                            <p:txEl>
                                              <p:pRg st="1" end="1"/>
                                            </p:txEl>
                                          </p:spTgt>
                                        </p:tgtEl>
                                      </p:cBhvr>
                                      <p:to x="100000" y="100000"/>
                                    </p:animScale>
                                    <p:animScale>
                                      <p:cBhvr>
                                        <p:cTn id="31" dur="26">
                                          <p:stCondLst>
                                            <p:cond delay="1312"/>
                                          </p:stCondLst>
                                        </p:cTn>
                                        <p:tgtEl>
                                          <p:spTgt spid="1025">
                                            <p:txEl>
                                              <p:pRg st="1" end="1"/>
                                            </p:txEl>
                                          </p:spTgt>
                                        </p:tgtEl>
                                      </p:cBhvr>
                                      <p:to x="100000" y="80000"/>
                                    </p:animScale>
                                    <p:animScale>
                                      <p:cBhvr>
                                        <p:cTn id="32" dur="166" decel="50000">
                                          <p:stCondLst>
                                            <p:cond delay="1338"/>
                                          </p:stCondLst>
                                        </p:cTn>
                                        <p:tgtEl>
                                          <p:spTgt spid="1025">
                                            <p:txEl>
                                              <p:pRg st="1" end="1"/>
                                            </p:txEl>
                                          </p:spTgt>
                                        </p:tgtEl>
                                      </p:cBhvr>
                                      <p:to x="100000" y="100000"/>
                                    </p:animScale>
                                    <p:animScale>
                                      <p:cBhvr>
                                        <p:cTn id="33" dur="26">
                                          <p:stCondLst>
                                            <p:cond delay="1642"/>
                                          </p:stCondLst>
                                        </p:cTn>
                                        <p:tgtEl>
                                          <p:spTgt spid="1025">
                                            <p:txEl>
                                              <p:pRg st="1" end="1"/>
                                            </p:txEl>
                                          </p:spTgt>
                                        </p:tgtEl>
                                      </p:cBhvr>
                                      <p:to x="100000" y="90000"/>
                                    </p:animScale>
                                    <p:animScale>
                                      <p:cBhvr>
                                        <p:cTn id="34" dur="166" decel="50000">
                                          <p:stCondLst>
                                            <p:cond delay="1668"/>
                                          </p:stCondLst>
                                        </p:cTn>
                                        <p:tgtEl>
                                          <p:spTgt spid="1025">
                                            <p:txEl>
                                              <p:pRg st="1" end="1"/>
                                            </p:txEl>
                                          </p:spTgt>
                                        </p:tgtEl>
                                      </p:cBhvr>
                                      <p:to x="100000" y="100000"/>
                                    </p:animScale>
                                    <p:animScale>
                                      <p:cBhvr>
                                        <p:cTn id="35" dur="26">
                                          <p:stCondLst>
                                            <p:cond delay="1808"/>
                                          </p:stCondLst>
                                        </p:cTn>
                                        <p:tgtEl>
                                          <p:spTgt spid="1025">
                                            <p:txEl>
                                              <p:pRg st="1" end="1"/>
                                            </p:txEl>
                                          </p:spTgt>
                                        </p:tgtEl>
                                      </p:cBhvr>
                                      <p:to x="100000" y="95000"/>
                                    </p:animScale>
                                    <p:animScale>
                                      <p:cBhvr>
                                        <p:cTn id="36" dur="166" decel="50000">
                                          <p:stCondLst>
                                            <p:cond delay="1834"/>
                                          </p:stCondLst>
                                        </p:cTn>
                                        <p:tgtEl>
                                          <p:spTgt spid="1025">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1025">
                                            <p:txEl>
                                              <p:pRg st="2" end="2"/>
                                            </p:txEl>
                                          </p:spTgt>
                                        </p:tgtEl>
                                        <p:attrNameLst>
                                          <p:attrName>style.visibility</p:attrName>
                                        </p:attrNameLst>
                                      </p:cBhvr>
                                      <p:to>
                                        <p:strVal val="visible"/>
                                      </p:to>
                                    </p:set>
                                    <p:animEffect transition="in" filter="wipe(down)">
                                      <p:cBhvr>
                                        <p:cTn id="39" dur="580">
                                          <p:stCondLst>
                                            <p:cond delay="0"/>
                                          </p:stCondLst>
                                        </p:cTn>
                                        <p:tgtEl>
                                          <p:spTgt spid="1025">
                                            <p:txEl>
                                              <p:pRg st="2" end="2"/>
                                            </p:txEl>
                                          </p:spTgt>
                                        </p:tgtEl>
                                      </p:cBhvr>
                                    </p:animEffect>
                                    <p:anim calcmode="lin" valueType="num">
                                      <p:cBhvr>
                                        <p:cTn id="40" dur="1822" tmFilter="0,0; 0.14,0.36; 0.43,0.73; 0.71,0.91; 1.0,1.0">
                                          <p:stCondLst>
                                            <p:cond delay="0"/>
                                          </p:stCondLst>
                                        </p:cTn>
                                        <p:tgtEl>
                                          <p:spTgt spid="1025">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1025">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1025">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1025">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1025">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1025">
                                            <p:txEl>
                                              <p:pRg st="2" end="2"/>
                                            </p:txEl>
                                          </p:spTgt>
                                        </p:tgtEl>
                                      </p:cBhvr>
                                      <p:to x="100000" y="60000"/>
                                    </p:animScale>
                                    <p:animScale>
                                      <p:cBhvr>
                                        <p:cTn id="46" dur="166" decel="50000">
                                          <p:stCondLst>
                                            <p:cond delay="676"/>
                                          </p:stCondLst>
                                        </p:cTn>
                                        <p:tgtEl>
                                          <p:spTgt spid="1025">
                                            <p:txEl>
                                              <p:pRg st="2" end="2"/>
                                            </p:txEl>
                                          </p:spTgt>
                                        </p:tgtEl>
                                      </p:cBhvr>
                                      <p:to x="100000" y="100000"/>
                                    </p:animScale>
                                    <p:animScale>
                                      <p:cBhvr>
                                        <p:cTn id="47" dur="26">
                                          <p:stCondLst>
                                            <p:cond delay="1312"/>
                                          </p:stCondLst>
                                        </p:cTn>
                                        <p:tgtEl>
                                          <p:spTgt spid="1025">
                                            <p:txEl>
                                              <p:pRg st="2" end="2"/>
                                            </p:txEl>
                                          </p:spTgt>
                                        </p:tgtEl>
                                      </p:cBhvr>
                                      <p:to x="100000" y="80000"/>
                                    </p:animScale>
                                    <p:animScale>
                                      <p:cBhvr>
                                        <p:cTn id="48" dur="166" decel="50000">
                                          <p:stCondLst>
                                            <p:cond delay="1338"/>
                                          </p:stCondLst>
                                        </p:cTn>
                                        <p:tgtEl>
                                          <p:spTgt spid="1025">
                                            <p:txEl>
                                              <p:pRg st="2" end="2"/>
                                            </p:txEl>
                                          </p:spTgt>
                                        </p:tgtEl>
                                      </p:cBhvr>
                                      <p:to x="100000" y="100000"/>
                                    </p:animScale>
                                    <p:animScale>
                                      <p:cBhvr>
                                        <p:cTn id="49" dur="26">
                                          <p:stCondLst>
                                            <p:cond delay="1642"/>
                                          </p:stCondLst>
                                        </p:cTn>
                                        <p:tgtEl>
                                          <p:spTgt spid="1025">
                                            <p:txEl>
                                              <p:pRg st="2" end="2"/>
                                            </p:txEl>
                                          </p:spTgt>
                                        </p:tgtEl>
                                      </p:cBhvr>
                                      <p:to x="100000" y="90000"/>
                                    </p:animScale>
                                    <p:animScale>
                                      <p:cBhvr>
                                        <p:cTn id="50" dur="166" decel="50000">
                                          <p:stCondLst>
                                            <p:cond delay="1668"/>
                                          </p:stCondLst>
                                        </p:cTn>
                                        <p:tgtEl>
                                          <p:spTgt spid="1025">
                                            <p:txEl>
                                              <p:pRg st="2" end="2"/>
                                            </p:txEl>
                                          </p:spTgt>
                                        </p:tgtEl>
                                      </p:cBhvr>
                                      <p:to x="100000" y="100000"/>
                                    </p:animScale>
                                    <p:animScale>
                                      <p:cBhvr>
                                        <p:cTn id="51" dur="26">
                                          <p:stCondLst>
                                            <p:cond delay="1808"/>
                                          </p:stCondLst>
                                        </p:cTn>
                                        <p:tgtEl>
                                          <p:spTgt spid="1025">
                                            <p:txEl>
                                              <p:pRg st="2" end="2"/>
                                            </p:txEl>
                                          </p:spTgt>
                                        </p:tgtEl>
                                      </p:cBhvr>
                                      <p:to x="100000" y="95000"/>
                                    </p:animScale>
                                    <p:animScale>
                                      <p:cBhvr>
                                        <p:cTn id="52" dur="166" decel="50000">
                                          <p:stCondLst>
                                            <p:cond delay="1834"/>
                                          </p:stCondLst>
                                        </p:cTn>
                                        <p:tgtEl>
                                          <p:spTgt spid="1025">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1025">
                                            <p:txEl>
                                              <p:pRg st="3" end="3"/>
                                            </p:txEl>
                                          </p:spTgt>
                                        </p:tgtEl>
                                        <p:attrNameLst>
                                          <p:attrName>style.visibility</p:attrName>
                                        </p:attrNameLst>
                                      </p:cBhvr>
                                      <p:to>
                                        <p:strVal val="visible"/>
                                      </p:to>
                                    </p:set>
                                    <p:animEffect transition="in" filter="wipe(down)">
                                      <p:cBhvr>
                                        <p:cTn id="55" dur="580">
                                          <p:stCondLst>
                                            <p:cond delay="0"/>
                                          </p:stCondLst>
                                        </p:cTn>
                                        <p:tgtEl>
                                          <p:spTgt spid="1025">
                                            <p:txEl>
                                              <p:pRg st="3" end="3"/>
                                            </p:txEl>
                                          </p:spTgt>
                                        </p:tgtEl>
                                      </p:cBhvr>
                                    </p:animEffect>
                                    <p:anim calcmode="lin" valueType="num">
                                      <p:cBhvr>
                                        <p:cTn id="56" dur="1822" tmFilter="0,0; 0.14,0.36; 0.43,0.73; 0.71,0.91; 1.0,1.0">
                                          <p:stCondLst>
                                            <p:cond delay="0"/>
                                          </p:stCondLst>
                                        </p:cTn>
                                        <p:tgtEl>
                                          <p:spTgt spid="1025">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1025">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1025">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1025">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1025">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1025">
                                            <p:txEl>
                                              <p:pRg st="3" end="3"/>
                                            </p:txEl>
                                          </p:spTgt>
                                        </p:tgtEl>
                                      </p:cBhvr>
                                      <p:to x="100000" y="60000"/>
                                    </p:animScale>
                                    <p:animScale>
                                      <p:cBhvr>
                                        <p:cTn id="62" dur="166" decel="50000">
                                          <p:stCondLst>
                                            <p:cond delay="676"/>
                                          </p:stCondLst>
                                        </p:cTn>
                                        <p:tgtEl>
                                          <p:spTgt spid="1025">
                                            <p:txEl>
                                              <p:pRg st="3" end="3"/>
                                            </p:txEl>
                                          </p:spTgt>
                                        </p:tgtEl>
                                      </p:cBhvr>
                                      <p:to x="100000" y="100000"/>
                                    </p:animScale>
                                    <p:animScale>
                                      <p:cBhvr>
                                        <p:cTn id="63" dur="26">
                                          <p:stCondLst>
                                            <p:cond delay="1312"/>
                                          </p:stCondLst>
                                        </p:cTn>
                                        <p:tgtEl>
                                          <p:spTgt spid="1025">
                                            <p:txEl>
                                              <p:pRg st="3" end="3"/>
                                            </p:txEl>
                                          </p:spTgt>
                                        </p:tgtEl>
                                      </p:cBhvr>
                                      <p:to x="100000" y="80000"/>
                                    </p:animScale>
                                    <p:animScale>
                                      <p:cBhvr>
                                        <p:cTn id="64" dur="166" decel="50000">
                                          <p:stCondLst>
                                            <p:cond delay="1338"/>
                                          </p:stCondLst>
                                        </p:cTn>
                                        <p:tgtEl>
                                          <p:spTgt spid="1025">
                                            <p:txEl>
                                              <p:pRg st="3" end="3"/>
                                            </p:txEl>
                                          </p:spTgt>
                                        </p:tgtEl>
                                      </p:cBhvr>
                                      <p:to x="100000" y="100000"/>
                                    </p:animScale>
                                    <p:animScale>
                                      <p:cBhvr>
                                        <p:cTn id="65" dur="26">
                                          <p:stCondLst>
                                            <p:cond delay="1642"/>
                                          </p:stCondLst>
                                        </p:cTn>
                                        <p:tgtEl>
                                          <p:spTgt spid="1025">
                                            <p:txEl>
                                              <p:pRg st="3" end="3"/>
                                            </p:txEl>
                                          </p:spTgt>
                                        </p:tgtEl>
                                      </p:cBhvr>
                                      <p:to x="100000" y="90000"/>
                                    </p:animScale>
                                    <p:animScale>
                                      <p:cBhvr>
                                        <p:cTn id="66" dur="166" decel="50000">
                                          <p:stCondLst>
                                            <p:cond delay="1668"/>
                                          </p:stCondLst>
                                        </p:cTn>
                                        <p:tgtEl>
                                          <p:spTgt spid="1025">
                                            <p:txEl>
                                              <p:pRg st="3" end="3"/>
                                            </p:txEl>
                                          </p:spTgt>
                                        </p:tgtEl>
                                      </p:cBhvr>
                                      <p:to x="100000" y="100000"/>
                                    </p:animScale>
                                    <p:animScale>
                                      <p:cBhvr>
                                        <p:cTn id="67" dur="26">
                                          <p:stCondLst>
                                            <p:cond delay="1808"/>
                                          </p:stCondLst>
                                        </p:cTn>
                                        <p:tgtEl>
                                          <p:spTgt spid="1025">
                                            <p:txEl>
                                              <p:pRg st="3" end="3"/>
                                            </p:txEl>
                                          </p:spTgt>
                                        </p:tgtEl>
                                      </p:cBhvr>
                                      <p:to x="100000" y="95000"/>
                                    </p:animScale>
                                    <p:animScale>
                                      <p:cBhvr>
                                        <p:cTn id="68" dur="166" decel="50000">
                                          <p:stCondLst>
                                            <p:cond delay="1834"/>
                                          </p:stCondLst>
                                        </p:cTn>
                                        <p:tgtEl>
                                          <p:spTgt spid="1025">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1025">
                                            <p:txEl>
                                              <p:pRg st="4" end="4"/>
                                            </p:txEl>
                                          </p:spTgt>
                                        </p:tgtEl>
                                        <p:attrNameLst>
                                          <p:attrName>style.visibility</p:attrName>
                                        </p:attrNameLst>
                                      </p:cBhvr>
                                      <p:to>
                                        <p:strVal val="visible"/>
                                      </p:to>
                                    </p:set>
                                    <p:animEffect transition="in" filter="wipe(down)">
                                      <p:cBhvr>
                                        <p:cTn id="71" dur="580">
                                          <p:stCondLst>
                                            <p:cond delay="0"/>
                                          </p:stCondLst>
                                        </p:cTn>
                                        <p:tgtEl>
                                          <p:spTgt spid="1025">
                                            <p:txEl>
                                              <p:pRg st="4" end="4"/>
                                            </p:txEl>
                                          </p:spTgt>
                                        </p:tgtEl>
                                      </p:cBhvr>
                                    </p:animEffect>
                                    <p:anim calcmode="lin" valueType="num">
                                      <p:cBhvr>
                                        <p:cTn id="72" dur="1822" tmFilter="0,0; 0.14,0.36; 0.43,0.73; 0.71,0.91; 1.0,1.0">
                                          <p:stCondLst>
                                            <p:cond delay="0"/>
                                          </p:stCondLst>
                                        </p:cTn>
                                        <p:tgtEl>
                                          <p:spTgt spid="1025">
                                            <p:txEl>
                                              <p:pRg st="4" end="4"/>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1025">
                                            <p:txEl>
                                              <p:pRg st="4" end="4"/>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1025">
                                            <p:txEl>
                                              <p:pRg st="4" end="4"/>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1025">
                                            <p:txEl>
                                              <p:pRg st="4" end="4"/>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1025">
                                            <p:txEl>
                                              <p:pRg st="4" end="4"/>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1025">
                                            <p:txEl>
                                              <p:pRg st="4" end="4"/>
                                            </p:txEl>
                                          </p:spTgt>
                                        </p:tgtEl>
                                      </p:cBhvr>
                                      <p:to x="100000" y="60000"/>
                                    </p:animScale>
                                    <p:animScale>
                                      <p:cBhvr>
                                        <p:cTn id="78" dur="166" decel="50000">
                                          <p:stCondLst>
                                            <p:cond delay="676"/>
                                          </p:stCondLst>
                                        </p:cTn>
                                        <p:tgtEl>
                                          <p:spTgt spid="1025">
                                            <p:txEl>
                                              <p:pRg st="4" end="4"/>
                                            </p:txEl>
                                          </p:spTgt>
                                        </p:tgtEl>
                                      </p:cBhvr>
                                      <p:to x="100000" y="100000"/>
                                    </p:animScale>
                                    <p:animScale>
                                      <p:cBhvr>
                                        <p:cTn id="79" dur="26">
                                          <p:stCondLst>
                                            <p:cond delay="1312"/>
                                          </p:stCondLst>
                                        </p:cTn>
                                        <p:tgtEl>
                                          <p:spTgt spid="1025">
                                            <p:txEl>
                                              <p:pRg st="4" end="4"/>
                                            </p:txEl>
                                          </p:spTgt>
                                        </p:tgtEl>
                                      </p:cBhvr>
                                      <p:to x="100000" y="80000"/>
                                    </p:animScale>
                                    <p:animScale>
                                      <p:cBhvr>
                                        <p:cTn id="80" dur="166" decel="50000">
                                          <p:stCondLst>
                                            <p:cond delay="1338"/>
                                          </p:stCondLst>
                                        </p:cTn>
                                        <p:tgtEl>
                                          <p:spTgt spid="1025">
                                            <p:txEl>
                                              <p:pRg st="4" end="4"/>
                                            </p:txEl>
                                          </p:spTgt>
                                        </p:tgtEl>
                                      </p:cBhvr>
                                      <p:to x="100000" y="100000"/>
                                    </p:animScale>
                                    <p:animScale>
                                      <p:cBhvr>
                                        <p:cTn id="81" dur="26">
                                          <p:stCondLst>
                                            <p:cond delay="1642"/>
                                          </p:stCondLst>
                                        </p:cTn>
                                        <p:tgtEl>
                                          <p:spTgt spid="1025">
                                            <p:txEl>
                                              <p:pRg st="4" end="4"/>
                                            </p:txEl>
                                          </p:spTgt>
                                        </p:tgtEl>
                                      </p:cBhvr>
                                      <p:to x="100000" y="90000"/>
                                    </p:animScale>
                                    <p:animScale>
                                      <p:cBhvr>
                                        <p:cTn id="82" dur="166" decel="50000">
                                          <p:stCondLst>
                                            <p:cond delay="1668"/>
                                          </p:stCondLst>
                                        </p:cTn>
                                        <p:tgtEl>
                                          <p:spTgt spid="1025">
                                            <p:txEl>
                                              <p:pRg st="4" end="4"/>
                                            </p:txEl>
                                          </p:spTgt>
                                        </p:tgtEl>
                                      </p:cBhvr>
                                      <p:to x="100000" y="100000"/>
                                    </p:animScale>
                                    <p:animScale>
                                      <p:cBhvr>
                                        <p:cTn id="83" dur="26">
                                          <p:stCondLst>
                                            <p:cond delay="1808"/>
                                          </p:stCondLst>
                                        </p:cTn>
                                        <p:tgtEl>
                                          <p:spTgt spid="1025">
                                            <p:txEl>
                                              <p:pRg st="4" end="4"/>
                                            </p:txEl>
                                          </p:spTgt>
                                        </p:tgtEl>
                                      </p:cBhvr>
                                      <p:to x="100000" y="95000"/>
                                    </p:animScale>
                                    <p:animScale>
                                      <p:cBhvr>
                                        <p:cTn id="84" dur="166" decel="50000">
                                          <p:stCondLst>
                                            <p:cond delay="1834"/>
                                          </p:stCondLst>
                                        </p:cTn>
                                        <p:tgtEl>
                                          <p:spTgt spid="1025">
                                            <p:txEl>
                                              <p:pRg st="4" end="4"/>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4">
                                            <p:txEl>
                                              <p:pRg st="0" end="0"/>
                                            </p:txEl>
                                          </p:spTgt>
                                        </p:tgtEl>
                                        <p:attrNameLst>
                                          <p:attrName>style.visibility</p:attrName>
                                        </p:attrNameLst>
                                      </p:cBhvr>
                                      <p:to>
                                        <p:strVal val="visible"/>
                                      </p:to>
                                    </p:set>
                                    <p:animEffect transition="in" filter="wipe(down)">
                                      <p:cBhvr>
                                        <p:cTn id="87" dur="580">
                                          <p:stCondLst>
                                            <p:cond delay="0"/>
                                          </p:stCondLst>
                                        </p:cTn>
                                        <p:tgtEl>
                                          <p:spTgt spid="4">
                                            <p:txEl>
                                              <p:pRg st="0" end="0"/>
                                            </p:txEl>
                                          </p:spTgt>
                                        </p:tgtEl>
                                      </p:cBhvr>
                                    </p:animEffect>
                                    <p:anim calcmode="lin" valueType="num">
                                      <p:cBhvr>
                                        <p:cTn id="88"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4">
                                            <p:txEl>
                                              <p:pRg st="0" end="0"/>
                                            </p:txEl>
                                          </p:spTgt>
                                        </p:tgtEl>
                                      </p:cBhvr>
                                      <p:to x="100000" y="60000"/>
                                    </p:animScale>
                                    <p:animScale>
                                      <p:cBhvr>
                                        <p:cTn id="94" dur="166" decel="50000">
                                          <p:stCondLst>
                                            <p:cond delay="676"/>
                                          </p:stCondLst>
                                        </p:cTn>
                                        <p:tgtEl>
                                          <p:spTgt spid="4">
                                            <p:txEl>
                                              <p:pRg st="0" end="0"/>
                                            </p:txEl>
                                          </p:spTgt>
                                        </p:tgtEl>
                                      </p:cBhvr>
                                      <p:to x="100000" y="100000"/>
                                    </p:animScale>
                                    <p:animScale>
                                      <p:cBhvr>
                                        <p:cTn id="95" dur="26">
                                          <p:stCondLst>
                                            <p:cond delay="1312"/>
                                          </p:stCondLst>
                                        </p:cTn>
                                        <p:tgtEl>
                                          <p:spTgt spid="4">
                                            <p:txEl>
                                              <p:pRg st="0" end="0"/>
                                            </p:txEl>
                                          </p:spTgt>
                                        </p:tgtEl>
                                      </p:cBhvr>
                                      <p:to x="100000" y="80000"/>
                                    </p:animScale>
                                    <p:animScale>
                                      <p:cBhvr>
                                        <p:cTn id="96" dur="166" decel="50000">
                                          <p:stCondLst>
                                            <p:cond delay="1338"/>
                                          </p:stCondLst>
                                        </p:cTn>
                                        <p:tgtEl>
                                          <p:spTgt spid="4">
                                            <p:txEl>
                                              <p:pRg st="0" end="0"/>
                                            </p:txEl>
                                          </p:spTgt>
                                        </p:tgtEl>
                                      </p:cBhvr>
                                      <p:to x="100000" y="100000"/>
                                    </p:animScale>
                                    <p:animScale>
                                      <p:cBhvr>
                                        <p:cTn id="97" dur="26">
                                          <p:stCondLst>
                                            <p:cond delay="1642"/>
                                          </p:stCondLst>
                                        </p:cTn>
                                        <p:tgtEl>
                                          <p:spTgt spid="4">
                                            <p:txEl>
                                              <p:pRg st="0" end="0"/>
                                            </p:txEl>
                                          </p:spTgt>
                                        </p:tgtEl>
                                      </p:cBhvr>
                                      <p:to x="100000" y="90000"/>
                                    </p:animScale>
                                    <p:animScale>
                                      <p:cBhvr>
                                        <p:cTn id="98" dur="166" decel="50000">
                                          <p:stCondLst>
                                            <p:cond delay="1668"/>
                                          </p:stCondLst>
                                        </p:cTn>
                                        <p:tgtEl>
                                          <p:spTgt spid="4">
                                            <p:txEl>
                                              <p:pRg st="0" end="0"/>
                                            </p:txEl>
                                          </p:spTgt>
                                        </p:tgtEl>
                                      </p:cBhvr>
                                      <p:to x="100000" y="100000"/>
                                    </p:animScale>
                                    <p:animScale>
                                      <p:cBhvr>
                                        <p:cTn id="99" dur="26">
                                          <p:stCondLst>
                                            <p:cond delay="1808"/>
                                          </p:stCondLst>
                                        </p:cTn>
                                        <p:tgtEl>
                                          <p:spTgt spid="4">
                                            <p:txEl>
                                              <p:pRg st="0" end="0"/>
                                            </p:txEl>
                                          </p:spTgt>
                                        </p:tgtEl>
                                      </p:cBhvr>
                                      <p:to x="100000" y="95000"/>
                                    </p:animScale>
                                    <p:animScale>
                                      <p:cBhvr>
                                        <p:cTn id="100" dur="166" decel="50000">
                                          <p:stCondLst>
                                            <p:cond delay="1834"/>
                                          </p:stCondLst>
                                        </p:cTn>
                                        <p:tgtEl>
                                          <p:spTgt spid="4">
                                            <p:txEl>
                                              <p:pRg st="0" end="0"/>
                                            </p:txEl>
                                          </p:spTgt>
                                        </p:tgtEl>
                                      </p:cBhvr>
                                      <p:to x="100000" y="100000"/>
                                    </p:animScale>
                                  </p:childTnLst>
                                </p:cTn>
                              </p:par>
                              <p:par>
                                <p:cTn id="101" presetID="26" presetClass="entr" presetSubtype="0" fill="hold" nodeType="withEffect">
                                  <p:stCondLst>
                                    <p:cond delay="0"/>
                                  </p:stCondLst>
                                  <p:childTnLst>
                                    <p:set>
                                      <p:cBhvr>
                                        <p:cTn id="102" dur="1" fill="hold">
                                          <p:stCondLst>
                                            <p:cond delay="0"/>
                                          </p:stCondLst>
                                        </p:cTn>
                                        <p:tgtEl>
                                          <p:spTgt spid="3">
                                            <p:txEl>
                                              <p:pRg st="0" end="0"/>
                                            </p:txEl>
                                          </p:spTgt>
                                        </p:tgtEl>
                                        <p:attrNameLst>
                                          <p:attrName>style.visibility</p:attrName>
                                        </p:attrNameLst>
                                      </p:cBhvr>
                                      <p:to>
                                        <p:strVal val="visible"/>
                                      </p:to>
                                    </p:set>
                                    <p:animEffect transition="in" filter="wipe(down)">
                                      <p:cBhvr>
                                        <p:cTn id="103" dur="580">
                                          <p:stCondLst>
                                            <p:cond delay="0"/>
                                          </p:stCondLst>
                                        </p:cTn>
                                        <p:tgtEl>
                                          <p:spTgt spid="3">
                                            <p:txEl>
                                              <p:pRg st="0" end="0"/>
                                            </p:txEl>
                                          </p:spTgt>
                                        </p:tgtEl>
                                      </p:cBhvr>
                                    </p:animEffect>
                                    <p:anim calcmode="lin" valueType="num">
                                      <p:cBhvr>
                                        <p:cTn id="104"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09" dur="26">
                                          <p:stCondLst>
                                            <p:cond delay="650"/>
                                          </p:stCondLst>
                                        </p:cTn>
                                        <p:tgtEl>
                                          <p:spTgt spid="3">
                                            <p:txEl>
                                              <p:pRg st="0" end="0"/>
                                            </p:txEl>
                                          </p:spTgt>
                                        </p:tgtEl>
                                      </p:cBhvr>
                                      <p:to x="100000" y="60000"/>
                                    </p:animScale>
                                    <p:animScale>
                                      <p:cBhvr>
                                        <p:cTn id="110" dur="166" decel="50000">
                                          <p:stCondLst>
                                            <p:cond delay="676"/>
                                          </p:stCondLst>
                                        </p:cTn>
                                        <p:tgtEl>
                                          <p:spTgt spid="3">
                                            <p:txEl>
                                              <p:pRg st="0" end="0"/>
                                            </p:txEl>
                                          </p:spTgt>
                                        </p:tgtEl>
                                      </p:cBhvr>
                                      <p:to x="100000" y="100000"/>
                                    </p:animScale>
                                    <p:animScale>
                                      <p:cBhvr>
                                        <p:cTn id="111" dur="26">
                                          <p:stCondLst>
                                            <p:cond delay="1312"/>
                                          </p:stCondLst>
                                        </p:cTn>
                                        <p:tgtEl>
                                          <p:spTgt spid="3">
                                            <p:txEl>
                                              <p:pRg st="0" end="0"/>
                                            </p:txEl>
                                          </p:spTgt>
                                        </p:tgtEl>
                                      </p:cBhvr>
                                      <p:to x="100000" y="80000"/>
                                    </p:animScale>
                                    <p:animScale>
                                      <p:cBhvr>
                                        <p:cTn id="112" dur="166" decel="50000">
                                          <p:stCondLst>
                                            <p:cond delay="1338"/>
                                          </p:stCondLst>
                                        </p:cTn>
                                        <p:tgtEl>
                                          <p:spTgt spid="3">
                                            <p:txEl>
                                              <p:pRg st="0" end="0"/>
                                            </p:txEl>
                                          </p:spTgt>
                                        </p:tgtEl>
                                      </p:cBhvr>
                                      <p:to x="100000" y="100000"/>
                                    </p:animScale>
                                    <p:animScale>
                                      <p:cBhvr>
                                        <p:cTn id="113" dur="26">
                                          <p:stCondLst>
                                            <p:cond delay="1642"/>
                                          </p:stCondLst>
                                        </p:cTn>
                                        <p:tgtEl>
                                          <p:spTgt spid="3">
                                            <p:txEl>
                                              <p:pRg st="0" end="0"/>
                                            </p:txEl>
                                          </p:spTgt>
                                        </p:tgtEl>
                                      </p:cBhvr>
                                      <p:to x="100000" y="90000"/>
                                    </p:animScale>
                                    <p:animScale>
                                      <p:cBhvr>
                                        <p:cTn id="114" dur="166" decel="50000">
                                          <p:stCondLst>
                                            <p:cond delay="1668"/>
                                          </p:stCondLst>
                                        </p:cTn>
                                        <p:tgtEl>
                                          <p:spTgt spid="3">
                                            <p:txEl>
                                              <p:pRg st="0" end="0"/>
                                            </p:txEl>
                                          </p:spTgt>
                                        </p:tgtEl>
                                      </p:cBhvr>
                                      <p:to x="100000" y="100000"/>
                                    </p:animScale>
                                    <p:animScale>
                                      <p:cBhvr>
                                        <p:cTn id="115" dur="26">
                                          <p:stCondLst>
                                            <p:cond delay="1808"/>
                                          </p:stCondLst>
                                        </p:cTn>
                                        <p:tgtEl>
                                          <p:spTgt spid="3">
                                            <p:txEl>
                                              <p:pRg st="0" end="0"/>
                                            </p:txEl>
                                          </p:spTgt>
                                        </p:tgtEl>
                                      </p:cBhvr>
                                      <p:to x="100000" y="95000"/>
                                    </p:animScale>
                                    <p:animScale>
                                      <p:cBhvr>
                                        <p:cTn id="116"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990600"/>
            <a:ext cx="4572000" cy="1754326"/>
          </a:xfrm>
          <a:prstGeom prst="rect">
            <a:avLst/>
          </a:prstGeom>
        </p:spPr>
        <p:txBody>
          <a:bodyPr>
            <a:spAutoFit/>
          </a:bodyPr>
          <a:lstStyle/>
          <a:p>
            <a:endParaRPr lang="en-PH" dirty="0" smtClean="0"/>
          </a:p>
          <a:p>
            <a:endParaRPr lang="en-PH" dirty="0" smtClean="0"/>
          </a:p>
          <a:p>
            <a:endParaRPr lang="en-PH" dirty="0" smtClean="0"/>
          </a:p>
          <a:p>
            <a:endParaRPr lang="en-PH" dirty="0" smtClean="0"/>
          </a:p>
          <a:p>
            <a:endParaRPr lang="en-PH" dirty="0" smtClean="0"/>
          </a:p>
          <a:p>
            <a:endParaRPr lang="en-PH" dirty="0" smtClean="0"/>
          </a:p>
        </p:txBody>
      </p:sp>
      <p:sp>
        <p:nvSpPr>
          <p:cNvPr id="3" name="Rectangle 2"/>
          <p:cNvSpPr/>
          <p:nvPr/>
        </p:nvSpPr>
        <p:spPr>
          <a:xfrm>
            <a:off x="533400" y="1447800"/>
            <a:ext cx="7924800" cy="1200329"/>
          </a:xfrm>
          <a:prstGeom prst="rect">
            <a:avLst/>
          </a:prstGeom>
        </p:spPr>
        <p:txBody>
          <a:bodyPr wrap="square">
            <a:spAutoFit/>
          </a:bodyPr>
          <a:lstStyle/>
          <a:p>
            <a:r>
              <a:rPr lang="en-PH" sz="2400" dirty="0" smtClean="0"/>
              <a:t>Used primarily to receive the serve or strong spike using the forearms. The style of the execution is either interlocked or interlaced position.</a:t>
            </a:r>
            <a:endParaRPr lang="en-PH" sz="2400" dirty="0"/>
          </a:p>
        </p:txBody>
      </p:sp>
      <p:sp>
        <p:nvSpPr>
          <p:cNvPr id="4" name="Rectangle 3"/>
          <p:cNvSpPr/>
          <p:nvPr/>
        </p:nvSpPr>
        <p:spPr>
          <a:xfrm>
            <a:off x="533400" y="3581400"/>
            <a:ext cx="8229600" cy="1384995"/>
          </a:xfrm>
          <a:prstGeom prst="rect">
            <a:avLst/>
          </a:prstGeom>
        </p:spPr>
        <p:txBody>
          <a:bodyPr wrap="square">
            <a:spAutoFit/>
          </a:bodyPr>
          <a:lstStyle/>
          <a:p>
            <a:endParaRPr lang="en-PH" dirty="0" smtClean="0"/>
          </a:p>
          <a:p>
            <a:endParaRPr lang="en-PH" dirty="0" smtClean="0"/>
          </a:p>
          <a:p>
            <a:r>
              <a:rPr lang="en-PH" sz="2400" dirty="0" smtClean="0"/>
              <a:t>It allows for better accuracy and control of the ball through the use of the fingers.</a:t>
            </a:r>
            <a:endParaRPr lang="en-PH" sz="2400" dirty="0"/>
          </a:p>
        </p:txBody>
      </p:sp>
      <p:sp>
        <p:nvSpPr>
          <p:cNvPr id="5" name="Rectangle 4"/>
          <p:cNvSpPr/>
          <p:nvPr/>
        </p:nvSpPr>
        <p:spPr>
          <a:xfrm>
            <a:off x="1371600" y="685800"/>
            <a:ext cx="7075385" cy="3785652"/>
          </a:xfrm>
          <a:prstGeom prst="rect">
            <a:avLst/>
          </a:prstGeom>
          <a:noFill/>
        </p:spPr>
        <p:txBody>
          <a:bodyPr wrap="square" lIns="91440" tIns="45720" rIns="91440" bIns="45720">
            <a:spAutoFit/>
          </a:bodyPr>
          <a:lstStyle/>
          <a:p>
            <a:pPr algn="ctr"/>
            <a:r>
              <a:rPr lang="en-PH" sz="4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Underhand or dig pass</a:t>
            </a:r>
          </a:p>
          <a:p>
            <a:pPr algn="ctr"/>
            <a:endParaRPr lang="en-PH"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ctr"/>
            <a:endParaRPr lang="en-PH" sz="4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ctr"/>
            <a:endParaRPr lang="en-PH" sz="4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ctr"/>
            <a:endParaRPr lang="en-PH" sz="4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ctr"/>
            <a:endParaRPr lang="en-PH" sz="4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6" name="Rectangle 5"/>
          <p:cNvSpPr/>
          <p:nvPr/>
        </p:nvSpPr>
        <p:spPr>
          <a:xfrm>
            <a:off x="1770881" y="3244334"/>
            <a:ext cx="5602239" cy="707886"/>
          </a:xfrm>
          <a:prstGeom prst="rect">
            <a:avLst/>
          </a:prstGeom>
        </p:spPr>
        <p:txBody>
          <a:bodyPr wrap="none">
            <a:spAutoFit/>
          </a:bodyPr>
          <a:lstStyle/>
          <a:p>
            <a:pPr algn="ctr"/>
            <a:r>
              <a:rPr lang="en-PH"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Overhead/set pass </a:t>
            </a:r>
            <a:endParaRPr lang="en-PH"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pic>
        <p:nvPicPr>
          <p:cNvPr id="7" name="Picture 6">
            <a:hlinkClick r:id="rId2" action="ppaction://hlinksldjump"/>
          </p:cNvPr>
          <p:cNvPicPr/>
          <p:nvPr/>
        </p:nvPicPr>
        <p:blipFill>
          <a:blip r:embed="rId3"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Effect transition="in" filter="fade">
                                      <p:cBhvr>
                                        <p:cTn id="7" dur="770" decel="100000"/>
                                        <p:tgtEl>
                                          <p:spTgt spid="2"/>
                                        </p:tgtEl>
                                      </p:cBhvr>
                                    </p:animEffect>
                                    <p:animScale>
                                      <p:cBhvr>
                                        <p:cTn id="8" dur="770" decel="100000"/>
                                        <p:tgtEl>
                                          <p:spTgt spid="2"/>
                                        </p:tgtEl>
                                      </p:cBhvr>
                                      <p:from x="10000" y="10000"/>
                                      <p:to x="200000" y="450000"/>
                                    </p:animScale>
                                    <p:animScale>
                                      <p:cBhvr>
                                        <p:cTn id="9" dur="1230" accel="100000" fill="hold">
                                          <p:stCondLst>
                                            <p:cond delay="770"/>
                                          </p:stCondLst>
                                        </p:cTn>
                                        <p:tgtEl>
                                          <p:spTgt spid="2"/>
                                        </p:tgtEl>
                                      </p:cBhvr>
                                      <p:from x="200000" y="450000"/>
                                      <p:to x="100000" y="100000"/>
                                    </p:animScale>
                                    <p:set>
                                      <p:cBhvr>
                                        <p:cTn id="10" dur="770" fill="hold"/>
                                        <p:tgtEl>
                                          <p:spTgt spid="2"/>
                                        </p:tgtEl>
                                        <p:attrNameLst>
                                          <p:attrName>ppt_x</p:attrName>
                                        </p:attrNameLst>
                                      </p:cBhvr>
                                      <p:to>
                                        <p:strVal val="(0.5)"/>
                                      </p:to>
                                    </p:set>
                                    <p:anim from="(0.5)" to="(#ppt_x)" calcmode="lin" valueType="num">
                                      <p:cBhvr>
                                        <p:cTn id="11" dur="1230" accel="100000" fill="hold">
                                          <p:stCondLst>
                                            <p:cond delay="770"/>
                                          </p:stCondLst>
                                        </p:cTn>
                                        <p:tgtEl>
                                          <p:spTgt spid="2"/>
                                        </p:tgtEl>
                                        <p:attrNameLst>
                                          <p:attrName>ppt_x</p:attrName>
                                        </p:attrNameLst>
                                      </p:cBhvr>
                                    </p:anim>
                                    <p:set>
                                      <p:cBhvr>
                                        <p:cTn id="12" dur="770" fill="hold"/>
                                        <p:tgtEl>
                                          <p:spTgt spid="2"/>
                                        </p:tgtEl>
                                        <p:attrNameLst>
                                          <p:attrName>ppt_y</p:attrName>
                                        </p:attrNameLst>
                                      </p:cBhvr>
                                      <p:to>
                                        <p:strVal val="(#ppt_y+0.4)"/>
                                      </p:to>
                                    </p:set>
                                    <p:anim from="(#ppt_y+0.4)" to="(#ppt_y)" calcmode="lin" valueType="num">
                                      <p:cBhvr>
                                        <p:cTn id="13" dur="1230" accel="100000" fill="hold">
                                          <p:stCondLst>
                                            <p:cond delay="770"/>
                                          </p:stCondLst>
                                        </p:cTn>
                                        <p:tgtEl>
                                          <p:spTgt spid="2"/>
                                        </p:tgtEl>
                                        <p:attrNameLst>
                                          <p:attrName>ppt_y</p:attrName>
                                        </p:attrNameLst>
                                      </p:cBhvr>
                                    </p:anim>
                                  </p:childTnLst>
                                </p:cTn>
                              </p:par>
                              <p:par>
                                <p:cTn id="14" presetID="51" presetClass="entr" presetSubtype="0" fill="hold" grpId="0" nodeType="with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770" decel="100000"/>
                                        <p:tgtEl>
                                          <p:spTgt spid="3"/>
                                        </p:tgtEl>
                                      </p:cBhvr>
                                    </p:animEffect>
                                    <p:animScale>
                                      <p:cBhvr>
                                        <p:cTn id="17" dur="770" decel="100000"/>
                                        <p:tgtEl>
                                          <p:spTgt spid="3"/>
                                        </p:tgtEl>
                                      </p:cBhvr>
                                      <p:from x="10000" y="10000"/>
                                      <p:to x="200000" y="450000"/>
                                    </p:animScale>
                                    <p:animScale>
                                      <p:cBhvr>
                                        <p:cTn id="18" dur="1230" accel="100000" fill="hold">
                                          <p:stCondLst>
                                            <p:cond delay="770"/>
                                          </p:stCondLst>
                                        </p:cTn>
                                        <p:tgtEl>
                                          <p:spTgt spid="3"/>
                                        </p:tgtEl>
                                      </p:cBhvr>
                                      <p:from x="200000" y="450000"/>
                                      <p:to x="100000" y="100000"/>
                                    </p:animScale>
                                    <p:set>
                                      <p:cBhvr>
                                        <p:cTn id="19" dur="770" fill="hold"/>
                                        <p:tgtEl>
                                          <p:spTgt spid="3"/>
                                        </p:tgtEl>
                                        <p:attrNameLst>
                                          <p:attrName>ppt_x</p:attrName>
                                        </p:attrNameLst>
                                      </p:cBhvr>
                                      <p:to>
                                        <p:strVal val="(0.5)"/>
                                      </p:to>
                                    </p:set>
                                    <p:anim from="(0.5)" to="(#ppt_x)" calcmode="lin" valueType="num">
                                      <p:cBhvr>
                                        <p:cTn id="20" dur="1230" accel="100000" fill="hold">
                                          <p:stCondLst>
                                            <p:cond delay="770"/>
                                          </p:stCondLst>
                                        </p:cTn>
                                        <p:tgtEl>
                                          <p:spTgt spid="3"/>
                                        </p:tgtEl>
                                        <p:attrNameLst>
                                          <p:attrName>ppt_x</p:attrName>
                                        </p:attrNameLst>
                                      </p:cBhvr>
                                    </p:anim>
                                    <p:set>
                                      <p:cBhvr>
                                        <p:cTn id="21" dur="770" fill="hold"/>
                                        <p:tgtEl>
                                          <p:spTgt spid="3"/>
                                        </p:tgtEl>
                                        <p:attrNameLst>
                                          <p:attrName>ppt_y</p:attrName>
                                        </p:attrNameLst>
                                      </p:cBhvr>
                                      <p:to>
                                        <p:strVal val="(#ppt_y+0.4)"/>
                                      </p:to>
                                    </p:set>
                                    <p:anim from="(#ppt_y+0.4)" to="(#ppt_y)" calcmode="lin" valueType="num">
                                      <p:cBhvr>
                                        <p:cTn id="22" dur="1230" accel="100000" fill="hold">
                                          <p:stCondLst>
                                            <p:cond delay="770"/>
                                          </p:stCondLst>
                                        </p:cTn>
                                        <p:tgtEl>
                                          <p:spTgt spid="3"/>
                                        </p:tgtEl>
                                        <p:attrNameLst>
                                          <p:attrName>ppt_y</p:attrName>
                                        </p:attrNameLst>
                                      </p:cBhvr>
                                    </p:anim>
                                  </p:childTnLst>
                                </p:cTn>
                              </p:par>
                              <p:par>
                                <p:cTn id="23" presetID="51" presetClass="entr" presetSubtype="0" fill="hold" grpId="0" nodeType="with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fade">
                                      <p:cBhvr>
                                        <p:cTn id="25" dur="770" decel="100000"/>
                                        <p:tgtEl>
                                          <p:spTgt spid="4"/>
                                        </p:tgtEl>
                                      </p:cBhvr>
                                    </p:animEffect>
                                    <p:animScale>
                                      <p:cBhvr>
                                        <p:cTn id="26" dur="770" decel="100000"/>
                                        <p:tgtEl>
                                          <p:spTgt spid="4"/>
                                        </p:tgtEl>
                                      </p:cBhvr>
                                      <p:from x="10000" y="10000"/>
                                      <p:to x="200000" y="450000"/>
                                    </p:animScale>
                                    <p:animScale>
                                      <p:cBhvr>
                                        <p:cTn id="27" dur="1230" accel="100000" fill="hold">
                                          <p:stCondLst>
                                            <p:cond delay="770"/>
                                          </p:stCondLst>
                                        </p:cTn>
                                        <p:tgtEl>
                                          <p:spTgt spid="4"/>
                                        </p:tgtEl>
                                      </p:cBhvr>
                                      <p:from x="200000" y="450000"/>
                                      <p:to x="100000" y="100000"/>
                                    </p:animScale>
                                    <p:set>
                                      <p:cBhvr>
                                        <p:cTn id="28" dur="770" fill="hold"/>
                                        <p:tgtEl>
                                          <p:spTgt spid="4"/>
                                        </p:tgtEl>
                                        <p:attrNameLst>
                                          <p:attrName>ppt_x</p:attrName>
                                        </p:attrNameLst>
                                      </p:cBhvr>
                                      <p:to>
                                        <p:strVal val="(0.5)"/>
                                      </p:to>
                                    </p:set>
                                    <p:anim from="(0.5)" to="(#ppt_x)" calcmode="lin" valueType="num">
                                      <p:cBhvr>
                                        <p:cTn id="29" dur="1230" accel="100000" fill="hold">
                                          <p:stCondLst>
                                            <p:cond delay="770"/>
                                          </p:stCondLst>
                                        </p:cTn>
                                        <p:tgtEl>
                                          <p:spTgt spid="4"/>
                                        </p:tgtEl>
                                        <p:attrNameLst>
                                          <p:attrName>ppt_x</p:attrName>
                                        </p:attrNameLst>
                                      </p:cBhvr>
                                    </p:anim>
                                    <p:set>
                                      <p:cBhvr>
                                        <p:cTn id="30" dur="770" fill="hold"/>
                                        <p:tgtEl>
                                          <p:spTgt spid="4"/>
                                        </p:tgtEl>
                                        <p:attrNameLst>
                                          <p:attrName>ppt_y</p:attrName>
                                        </p:attrNameLst>
                                      </p:cBhvr>
                                      <p:to>
                                        <p:strVal val="(#ppt_y+0.4)"/>
                                      </p:to>
                                    </p:set>
                                    <p:anim from="(#ppt_y+0.4)" to="(#ppt_y)" calcmode="lin" valueType="num">
                                      <p:cBhvr>
                                        <p:cTn id="31" dur="1230" accel="100000" fill="hold">
                                          <p:stCondLst>
                                            <p:cond delay="770"/>
                                          </p:stCondLst>
                                        </p:cTn>
                                        <p:tgtEl>
                                          <p:spTgt spid="4"/>
                                        </p:tgtEl>
                                        <p:attrNameLst>
                                          <p:attrName>ppt_y</p:attrName>
                                        </p:attrNameLst>
                                      </p:cBhvr>
                                    </p:anim>
                                  </p:childTnLst>
                                </p:cTn>
                              </p:par>
                              <p:par>
                                <p:cTn id="32" presetID="51" presetClass="entr" presetSubtype="0" fill="hold" grpId="0" nodeType="withEffect">
                                  <p:stCondLst>
                                    <p:cond delay="0"/>
                                  </p:stCondLst>
                                  <p:childTnLst>
                                    <p:set>
                                      <p:cBhvr>
                                        <p:cTn id="33" dur="1" fill="hold">
                                          <p:stCondLst>
                                            <p:cond delay="0"/>
                                          </p:stCondLst>
                                        </p:cTn>
                                        <p:tgtEl>
                                          <p:spTgt spid="5"/>
                                        </p:tgtEl>
                                        <p:attrNameLst>
                                          <p:attrName>style.visibility</p:attrName>
                                        </p:attrNameLst>
                                      </p:cBhvr>
                                      <p:to>
                                        <p:strVal val="visible"/>
                                      </p:to>
                                    </p:set>
                                    <p:animEffect transition="in" filter="fade">
                                      <p:cBhvr>
                                        <p:cTn id="34" dur="770" decel="100000"/>
                                        <p:tgtEl>
                                          <p:spTgt spid="5"/>
                                        </p:tgtEl>
                                      </p:cBhvr>
                                    </p:animEffect>
                                    <p:animScale>
                                      <p:cBhvr>
                                        <p:cTn id="35" dur="770" decel="100000"/>
                                        <p:tgtEl>
                                          <p:spTgt spid="5"/>
                                        </p:tgtEl>
                                      </p:cBhvr>
                                      <p:from x="10000" y="10000"/>
                                      <p:to x="200000" y="450000"/>
                                    </p:animScale>
                                    <p:animScale>
                                      <p:cBhvr>
                                        <p:cTn id="36" dur="1230" accel="100000" fill="hold">
                                          <p:stCondLst>
                                            <p:cond delay="770"/>
                                          </p:stCondLst>
                                        </p:cTn>
                                        <p:tgtEl>
                                          <p:spTgt spid="5"/>
                                        </p:tgtEl>
                                      </p:cBhvr>
                                      <p:from x="200000" y="450000"/>
                                      <p:to x="100000" y="100000"/>
                                    </p:animScale>
                                    <p:set>
                                      <p:cBhvr>
                                        <p:cTn id="37" dur="770" fill="hold"/>
                                        <p:tgtEl>
                                          <p:spTgt spid="5"/>
                                        </p:tgtEl>
                                        <p:attrNameLst>
                                          <p:attrName>ppt_x</p:attrName>
                                        </p:attrNameLst>
                                      </p:cBhvr>
                                      <p:to>
                                        <p:strVal val="(0.5)"/>
                                      </p:to>
                                    </p:set>
                                    <p:anim from="(0.5)" to="(#ppt_x)" calcmode="lin" valueType="num">
                                      <p:cBhvr>
                                        <p:cTn id="38" dur="1230" accel="100000" fill="hold">
                                          <p:stCondLst>
                                            <p:cond delay="770"/>
                                          </p:stCondLst>
                                        </p:cTn>
                                        <p:tgtEl>
                                          <p:spTgt spid="5"/>
                                        </p:tgtEl>
                                        <p:attrNameLst>
                                          <p:attrName>ppt_x</p:attrName>
                                        </p:attrNameLst>
                                      </p:cBhvr>
                                    </p:anim>
                                    <p:set>
                                      <p:cBhvr>
                                        <p:cTn id="39" dur="770" fill="hold"/>
                                        <p:tgtEl>
                                          <p:spTgt spid="5"/>
                                        </p:tgtEl>
                                        <p:attrNameLst>
                                          <p:attrName>ppt_y</p:attrName>
                                        </p:attrNameLst>
                                      </p:cBhvr>
                                      <p:to>
                                        <p:strVal val="(#ppt_y+0.4)"/>
                                      </p:to>
                                    </p:set>
                                    <p:anim from="(#ppt_y+0.4)" to="(#ppt_y)" calcmode="lin" valueType="num">
                                      <p:cBhvr>
                                        <p:cTn id="40" dur="1230" accel="100000" fill="hold">
                                          <p:stCondLst>
                                            <p:cond delay="770"/>
                                          </p:stCondLst>
                                        </p:cTn>
                                        <p:tgtEl>
                                          <p:spTgt spid="5"/>
                                        </p:tgtEl>
                                        <p:attrNameLst>
                                          <p:attrName>ppt_y</p:attrName>
                                        </p:attrNameLst>
                                      </p:cBhvr>
                                    </p:anim>
                                  </p:childTnLst>
                                </p:cTn>
                              </p:par>
                              <p:par>
                                <p:cTn id="41" presetID="51" presetClass="entr" presetSubtype="0" fill="hold" grpId="0" nodeType="with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fade">
                                      <p:cBhvr>
                                        <p:cTn id="43" dur="770" decel="100000"/>
                                        <p:tgtEl>
                                          <p:spTgt spid="6"/>
                                        </p:tgtEl>
                                      </p:cBhvr>
                                    </p:animEffect>
                                    <p:animScale>
                                      <p:cBhvr>
                                        <p:cTn id="44" dur="770" decel="100000"/>
                                        <p:tgtEl>
                                          <p:spTgt spid="6"/>
                                        </p:tgtEl>
                                      </p:cBhvr>
                                      <p:from x="10000" y="10000"/>
                                      <p:to x="200000" y="450000"/>
                                    </p:animScale>
                                    <p:animScale>
                                      <p:cBhvr>
                                        <p:cTn id="45" dur="1230" accel="100000" fill="hold">
                                          <p:stCondLst>
                                            <p:cond delay="770"/>
                                          </p:stCondLst>
                                        </p:cTn>
                                        <p:tgtEl>
                                          <p:spTgt spid="6"/>
                                        </p:tgtEl>
                                      </p:cBhvr>
                                      <p:from x="200000" y="450000"/>
                                      <p:to x="100000" y="100000"/>
                                    </p:animScale>
                                    <p:set>
                                      <p:cBhvr>
                                        <p:cTn id="46" dur="770" fill="hold"/>
                                        <p:tgtEl>
                                          <p:spTgt spid="6"/>
                                        </p:tgtEl>
                                        <p:attrNameLst>
                                          <p:attrName>ppt_x</p:attrName>
                                        </p:attrNameLst>
                                      </p:cBhvr>
                                      <p:to>
                                        <p:strVal val="(0.5)"/>
                                      </p:to>
                                    </p:set>
                                    <p:anim from="(0.5)" to="(#ppt_x)" calcmode="lin" valueType="num">
                                      <p:cBhvr>
                                        <p:cTn id="47" dur="1230" accel="100000" fill="hold">
                                          <p:stCondLst>
                                            <p:cond delay="770"/>
                                          </p:stCondLst>
                                        </p:cTn>
                                        <p:tgtEl>
                                          <p:spTgt spid="6"/>
                                        </p:tgtEl>
                                        <p:attrNameLst>
                                          <p:attrName>ppt_x</p:attrName>
                                        </p:attrNameLst>
                                      </p:cBhvr>
                                    </p:anim>
                                    <p:set>
                                      <p:cBhvr>
                                        <p:cTn id="48" dur="770" fill="hold"/>
                                        <p:tgtEl>
                                          <p:spTgt spid="6"/>
                                        </p:tgtEl>
                                        <p:attrNameLst>
                                          <p:attrName>ppt_y</p:attrName>
                                        </p:attrNameLst>
                                      </p:cBhvr>
                                      <p:to>
                                        <p:strVal val="(#ppt_y+0.4)"/>
                                      </p:to>
                                    </p:set>
                                    <p:anim from="(#ppt_y+0.4)" to="(#ppt_y)" calcmode="lin" valueType="num">
                                      <p:cBhvr>
                                        <p:cTn id="49" dur="1230" accel="100000" fill="hold">
                                          <p:stCondLst>
                                            <p:cond delay="770"/>
                                          </p:stCondLst>
                                        </p:cTn>
                                        <p:tgtEl>
                                          <p:spTgt spid="6"/>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2000" y="990600"/>
            <a:ext cx="2709450" cy="707886"/>
          </a:xfrm>
          <a:prstGeom prst="rect">
            <a:avLst/>
          </a:prstGeom>
        </p:spPr>
        <p:txBody>
          <a:bodyPr wrap="square">
            <a:spAutoFit/>
          </a:bodyPr>
          <a:lstStyle/>
          <a:p>
            <a:r>
              <a:rPr lang="en-PH"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2" action="ppaction://hlinksldjump"/>
              </a:rPr>
              <a:t>Spike</a:t>
            </a:r>
            <a:endParaRPr lang="en-PH" sz="4000" dirty="0"/>
          </a:p>
        </p:txBody>
      </p:sp>
      <p:sp>
        <p:nvSpPr>
          <p:cNvPr id="4" name="Rectangle 3"/>
          <p:cNvSpPr/>
          <p:nvPr/>
        </p:nvSpPr>
        <p:spPr>
          <a:xfrm>
            <a:off x="838200" y="1676400"/>
            <a:ext cx="7391400" cy="1200329"/>
          </a:xfrm>
          <a:prstGeom prst="rect">
            <a:avLst/>
          </a:prstGeom>
        </p:spPr>
        <p:txBody>
          <a:bodyPr wrap="square">
            <a:spAutoFit/>
          </a:bodyPr>
          <a:lstStyle/>
          <a:p>
            <a:r>
              <a:rPr lang="en-PH" sz="2400" dirty="0" smtClean="0"/>
              <a:t>Is the way of hitting the ball forcefully above the net and set it towards the opponent’s courts. The striking hand maybe open or close fist.</a:t>
            </a:r>
            <a:endParaRPr lang="en-PH" sz="2400" dirty="0"/>
          </a:p>
        </p:txBody>
      </p:sp>
      <p:pic>
        <p:nvPicPr>
          <p:cNvPr id="5" name="Picture 4">
            <a:hlinkClick r:id="rId3" action="ppaction://hlinksldjump"/>
          </p:cNvPr>
          <p:cNvPicPr/>
          <p:nvPr/>
        </p:nvPicPr>
        <p:blipFill>
          <a:blip r:embed="rId4"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 calcmode="lin" valueType="num">
                                      <p:cBhvr>
                                        <p:cTn id="9" dur="500" fill="hold"/>
                                        <p:tgtEl>
                                          <p:spTgt spid="3"/>
                                        </p:tgtEl>
                                        <p:attrNameLst>
                                          <p:attrName>style.rotation</p:attrName>
                                        </p:attrNameLst>
                                      </p:cBhvr>
                                      <p:tavLst>
                                        <p:tav tm="0">
                                          <p:val>
                                            <p:fltVal val="360"/>
                                          </p:val>
                                        </p:tav>
                                        <p:tav tm="100000">
                                          <p:val>
                                            <p:fltVal val="0"/>
                                          </p:val>
                                        </p:tav>
                                      </p:tavLst>
                                    </p:anim>
                                    <p:animEffect transition="in" filter="fade">
                                      <p:cBhvr>
                                        <p:cTn id="10" dur="500"/>
                                        <p:tgtEl>
                                          <p:spTgt spid="3"/>
                                        </p:tgtEl>
                                      </p:cBhvr>
                                    </p:animEffect>
                                  </p:childTnLst>
                                </p:cTn>
                              </p:par>
                              <p:par>
                                <p:cTn id="11" presetID="49" presetClass="entr" presetSubtype="0" decel="10000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500" fill="hold"/>
                                        <p:tgtEl>
                                          <p:spTgt spid="4"/>
                                        </p:tgtEl>
                                        <p:attrNameLst>
                                          <p:attrName>ppt_w</p:attrName>
                                        </p:attrNameLst>
                                      </p:cBhvr>
                                      <p:tavLst>
                                        <p:tav tm="0">
                                          <p:val>
                                            <p:fltVal val="0"/>
                                          </p:val>
                                        </p:tav>
                                        <p:tav tm="100000">
                                          <p:val>
                                            <p:strVal val="#ppt_w"/>
                                          </p:val>
                                        </p:tav>
                                      </p:tavLst>
                                    </p:anim>
                                    <p:anim calcmode="lin" valueType="num">
                                      <p:cBhvr>
                                        <p:cTn id="14" dur="500" fill="hold"/>
                                        <p:tgtEl>
                                          <p:spTgt spid="4"/>
                                        </p:tgtEl>
                                        <p:attrNameLst>
                                          <p:attrName>ppt_h</p:attrName>
                                        </p:attrNameLst>
                                      </p:cBhvr>
                                      <p:tavLst>
                                        <p:tav tm="0">
                                          <p:val>
                                            <p:fltVal val="0"/>
                                          </p:val>
                                        </p:tav>
                                        <p:tav tm="100000">
                                          <p:val>
                                            <p:strVal val="#ppt_h"/>
                                          </p:val>
                                        </p:tav>
                                      </p:tavLst>
                                    </p:anim>
                                    <p:anim calcmode="lin" valueType="num">
                                      <p:cBhvr>
                                        <p:cTn id="15" dur="500" fill="hold"/>
                                        <p:tgtEl>
                                          <p:spTgt spid="4"/>
                                        </p:tgtEl>
                                        <p:attrNameLst>
                                          <p:attrName>style.rotation</p:attrName>
                                        </p:attrNameLst>
                                      </p:cBhvr>
                                      <p:tavLst>
                                        <p:tav tm="0">
                                          <p:val>
                                            <p:fltVal val="360"/>
                                          </p:val>
                                        </p:tav>
                                        <p:tav tm="100000">
                                          <p:val>
                                            <p:fltVal val="0"/>
                                          </p:val>
                                        </p:tav>
                                      </p:tavLst>
                                    </p:anim>
                                    <p:animEffect transition="in" filter="fade">
                                      <p:cBhvr>
                                        <p:cTn id="1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057400" y="914400"/>
            <a:ext cx="5681941" cy="923330"/>
          </a:xfrm>
          <a:prstGeom prst="rect">
            <a:avLst/>
          </a:prstGeom>
          <a:noFill/>
        </p:spPr>
        <p:txBody>
          <a:bodyPr wrap="none" lIns="91440" tIns="45720" rIns="91440" bIns="45720">
            <a:spAutoFit/>
          </a:bodyPr>
          <a:lstStyle/>
          <a:p>
            <a:pPr algn="ctr"/>
            <a:r>
              <a:rPr lang="en-PH"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Kinds of spike</a:t>
            </a:r>
            <a:endParaRPr lang="en-PH"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4" name="Rectangle 3"/>
          <p:cNvSpPr/>
          <p:nvPr/>
        </p:nvSpPr>
        <p:spPr>
          <a:xfrm>
            <a:off x="2286000" y="2413338"/>
            <a:ext cx="4572000" cy="2677656"/>
          </a:xfrm>
          <a:prstGeom prst="rect">
            <a:avLst/>
          </a:prstGeom>
        </p:spPr>
        <p:txBody>
          <a:bodyPr>
            <a:spAutoFit/>
          </a:bodyPr>
          <a:lstStyle/>
          <a:p>
            <a:pPr marL="342900" indent="-342900"/>
            <a:r>
              <a:rPr lang="en-PH" sz="2400" dirty="0" smtClean="0"/>
              <a:t>a. Quick spike</a:t>
            </a:r>
          </a:p>
          <a:p>
            <a:pPr marL="342900" indent="-342900">
              <a:buAutoNum type="alphaLcPeriod"/>
            </a:pPr>
            <a:endParaRPr lang="en-PH" sz="2400" dirty="0" smtClean="0"/>
          </a:p>
          <a:p>
            <a:pPr marL="342900" indent="-342900"/>
            <a:r>
              <a:rPr lang="en-PH" sz="2400" dirty="0" smtClean="0"/>
              <a:t>b. Medium spike</a:t>
            </a:r>
          </a:p>
          <a:p>
            <a:pPr marL="228600" indent="-228600">
              <a:buNone/>
            </a:pPr>
            <a:endParaRPr lang="en-PH" sz="2400" dirty="0" smtClean="0"/>
          </a:p>
          <a:p>
            <a:pPr marL="228600" indent="-228600">
              <a:buNone/>
            </a:pPr>
            <a:r>
              <a:rPr lang="en-PH" sz="2400" dirty="0" smtClean="0"/>
              <a:t>c. Open spike</a:t>
            </a:r>
          </a:p>
          <a:p>
            <a:pPr marL="228600" indent="-228600">
              <a:buNone/>
            </a:pPr>
            <a:endParaRPr lang="en-PH" sz="2400" dirty="0" smtClean="0"/>
          </a:p>
          <a:p>
            <a:pPr marL="228600" indent="-228600">
              <a:buNone/>
            </a:pPr>
            <a:r>
              <a:rPr lang="en-PH" sz="2400" dirty="0" smtClean="0"/>
              <a:t>d. Fake spike</a:t>
            </a:r>
            <a:endParaRPr lang="en-PH" sz="2400" dirty="0"/>
          </a:p>
        </p:txBody>
      </p:sp>
      <p:pic>
        <p:nvPicPr>
          <p:cNvPr id="5" name="Picture 4">
            <a:hlinkClick r:id="rId3" action="ppaction://hlinksldjump"/>
          </p:cNvPr>
          <p:cNvPicPr/>
          <p:nvPr/>
        </p:nvPicPr>
        <p:blipFill>
          <a:blip r:embed="rId4"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down)">
                                      <p:cBhvr>
                                        <p:cTn id="23" dur="580">
                                          <p:stCondLst>
                                            <p:cond delay="0"/>
                                          </p:stCondLst>
                                        </p:cTn>
                                        <p:tgtEl>
                                          <p:spTgt spid="4"/>
                                        </p:tgtEl>
                                      </p:cBhvr>
                                    </p:animEffect>
                                    <p:anim calcmode="lin" valueType="num">
                                      <p:cBhvr>
                                        <p:cTn id="24"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9" dur="26">
                                          <p:stCondLst>
                                            <p:cond delay="650"/>
                                          </p:stCondLst>
                                        </p:cTn>
                                        <p:tgtEl>
                                          <p:spTgt spid="4"/>
                                        </p:tgtEl>
                                      </p:cBhvr>
                                      <p:to x="100000" y="60000"/>
                                    </p:animScale>
                                    <p:animScale>
                                      <p:cBhvr>
                                        <p:cTn id="30" dur="166" decel="50000">
                                          <p:stCondLst>
                                            <p:cond delay="676"/>
                                          </p:stCondLst>
                                        </p:cTn>
                                        <p:tgtEl>
                                          <p:spTgt spid="4"/>
                                        </p:tgtEl>
                                      </p:cBhvr>
                                      <p:to x="100000" y="100000"/>
                                    </p:animScale>
                                    <p:animScale>
                                      <p:cBhvr>
                                        <p:cTn id="31" dur="26">
                                          <p:stCondLst>
                                            <p:cond delay="1312"/>
                                          </p:stCondLst>
                                        </p:cTn>
                                        <p:tgtEl>
                                          <p:spTgt spid="4"/>
                                        </p:tgtEl>
                                      </p:cBhvr>
                                      <p:to x="100000" y="80000"/>
                                    </p:animScale>
                                    <p:animScale>
                                      <p:cBhvr>
                                        <p:cTn id="32" dur="166" decel="50000">
                                          <p:stCondLst>
                                            <p:cond delay="1338"/>
                                          </p:stCondLst>
                                        </p:cTn>
                                        <p:tgtEl>
                                          <p:spTgt spid="4"/>
                                        </p:tgtEl>
                                      </p:cBhvr>
                                      <p:to x="100000" y="100000"/>
                                    </p:animScale>
                                    <p:animScale>
                                      <p:cBhvr>
                                        <p:cTn id="33" dur="26">
                                          <p:stCondLst>
                                            <p:cond delay="1642"/>
                                          </p:stCondLst>
                                        </p:cTn>
                                        <p:tgtEl>
                                          <p:spTgt spid="4"/>
                                        </p:tgtEl>
                                      </p:cBhvr>
                                      <p:to x="100000" y="90000"/>
                                    </p:animScale>
                                    <p:animScale>
                                      <p:cBhvr>
                                        <p:cTn id="34" dur="166" decel="50000">
                                          <p:stCondLst>
                                            <p:cond delay="1668"/>
                                          </p:stCondLst>
                                        </p:cTn>
                                        <p:tgtEl>
                                          <p:spTgt spid="4"/>
                                        </p:tgtEl>
                                      </p:cBhvr>
                                      <p:to x="100000" y="100000"/>
                                    </p:animScale>
                                    <p:animScale>
                                      <p:cBhvr>
                                        <p:cTn id="35" dur="26">
                                          <p:stCondLst>
                                            <p:cond delay="1808"/>
                                          </p:stCondLst>
                                        </p:cTn>
                                        <p:tgtEl>
                                          <p:spTgt spid="4"/>
                                        </p:tgtEl>
                                      </p:cBhvr>
                                      <p:to x="100000" y="95000"/>
                                    </p:animScale>
                                    <p:animScale>
                                      <p:cBhvr>
                                        <p:cTn id="36"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838200"/>
            <a:ext cx="4044249" cy="923330"/>
          </a:xfrm>
          <a:prstGeom prst="rect">
            <a:avLst/>
          </a:prstGeom>
          <a:noFill/>
        </p:spPr>
        <p:txBody>
          <a:bodyPr wrap="none" lIns="91440" tIns="45720" rIns="91440" bIns="45720">
            <a:spAutoFit/>
          </a:bodyPr>
          <a:lstStyle/>
          <a:p>
            <a:pPr algn="ctr"/>
            <a:r>
              <a:rPr lang="en-PH"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Blocking </a:t>
            </a:r>
            <a:endParaRPr lang="en-PH"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Rectangle 2"/>
          <p:cNvSpPr/>
          <p:nvPr/>
        </p:nvSpPr>
        <p:spPr>
          <a:xfrm>
            <a:off x="609600" y="2133600"/>
            <a:ext cx="7924800" cy="1200329"/>
          </a:xfrm>
          <a:prstGeom prst="rect">
            <a:avLst/>
          </a:prstGeom>
        </p:spPr>
        <p:txBody>
          <a:bodyPr wrap="square">
            <a:spAutoFit/>
          </a:bodyPr>
          <a:lstStyle/>
          <a:p>
            <a:r>
              <a:rPr lang="en-PH" sz="2400" dirty="0" smtClean="0"/>
              <a:t>Is the action of players close to the net to intercept the ball coming from the opponent by reaching higher than the top the net.</a:t>
            </a:r>
          </a:p>
        </p:txBody>
      </p:sp>
      <p:pic>
        <p:nvPicPr>
          <p:cNvPr id="4" name="Picture 3">
            <a:hlinkClick r:id="rId3" action="ppaction://hlinksldjump"/>
          </p:cNvPr>
          <p:cNvPicPr/>
          <p:nvPr/>
        </p:nvPicPr>
        <p:blipFill>
          <a:blip r:embed="rId4" cstate="print"/>
          <a:srcRect/>
          <a:stretch>
            <a:fillRect/>
          </a:stretch>
        </p:blipFill>
        <p:spPr bwMode="auto">
          <a:xfrm>
            <a:off x="8153400" y="62484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checkerboard(across)">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295400"/>
            <a:ext cx="7467600" cy="830997"/>
          </a:xfrm>
          <a:prstGeom prst="rect">
            <a:avLst/>
          </a:prstGeom>
        </p:spPr>
        <p:txBody>
          <a:bodyPr wrap="square">
            <a:spAutoFit/>
          </a:bodyPr>
          <a:lstStyle/>
          <a:p>
            <a:r>
              <a:rPr lang="en-PH" sz="2400" dirty="0" smtClean="0"/>
              <a:t>a. </a:t>
            </a:r>
            <a:r>
              <a:rPr lang="en-PH" sz="2400" b="1" dirty="0" smtClean="0"/>
              <a:t>Block attempt- </a:t>
            </a:r>
            <a:r>
              <a:rPr lang="en-PH" sz="2400" dirty="0" smtClean="0"/>
              <a:t>is the action of blocking without touching the ball</a:t>
            </a:r>
            <a:r>
              <a:rPr lang="en-PH" dirty="0" smtClean="0"/>
              <a:t>.</a:t>
            </a:r>
            <a:endParaRPr lang="en-PH" dirty="0"/>
          </a:p>
        </p:txBody>
      </p:sp>
      <p:sp>
        <p:nvSpPr>
          <p:cNvPr id="3" name="Rectangle 2"/>
          <p:cNvSpPr/>
          <p:nvPr/>
        </p:nvSpPr>
        <p:spPr>
          <a:xfrm>
            <a:off x="609600" y="2133600"/>
            <a:ext cx="8001000" cy="1200329"/>
          </a:xfrm>
          <a:prstGeom prst="rect">
            <a:avLst/>
          </a:prstGeom>
        </p:spPr>
        <p:txBody>
          <a:bodyPr wrap="square">
            <a:spAutoFit/>
          </a:bodyPr>
          <a:lstStyle/>
          <a:p>
            <a:r>
              <a:rPr lang="en-PH" sz="2400" dirty="0" smtClean="0"/>
              <a:t>b. </a:t>
            </a:r>
            <a:r>
              <a:rPr lang="en-PH" sz="2400" b="1" dirty="0" smtClean="0"/>
              <a:t>Collective /Multiple block- </a:t>
            </a:r>
            <a:r>
              <a:rPr lang="en-PH" sz="2400" dirty="0" smtClean="0"/>
              <a:t>is the executed by two or three players close to each other and is completed when one of them touches the ball.</a:t>
            </a:r>
            <a:endParaRPr lang="en-PH" sz="2400" dirty="0"/>
          </a:p>
        </p:txBody>
      </p:sp>
      <p:sp>
        <p:nvSpPr>
          <p:cNvPr id="4" name="Rectangle 3"/>
          <p:cNvSpPr/>
          <p:nvPr/>
        </p:nvSpPr>
        <p:spPr>
          <a:xfrm>
            <a:off x="609600" y="3352800"/>
            <a:ext cx="7467600" cy="830997"/>
          </a:xfrm>
          <a:prstGeom prst="rect">
            <a:avLst/>
          </a:prstGeom>
        </p:spPr>
        <p:txBody>
          <a:bodyPr wrap="square">
            <a:spAutoFit/>
          </a:bodyPr>
          <a:lstStyle/>
          <a:p>
            <a:r>
              <a:rPr lang="en-PH" sz="2400" dirty="0" smtClean="0"/>
              <a:t>c. </a:t>
            </a:r>
            <a:r>
              <a:rPr lang="en-PH" sz="2400" b="1" dirty="0" smtClean="0"/>
              <a:t>Complete block </a:t>
            </a:r>
            <a:r>
              <a:rPr lang="en-PH" sz="2400" dirty="0" smtClean="0"/>
              <a:t>– when the ball is touched by the blocker and made a successful block.</a:t>
            </a:r>
            <a:endParaRPr lang="en-PH" sz="2400" dirty="0"/>
          </a:p>
        </p:txBody>
      </p:sp>
      <p:pic>
        <p:nvPicPr>
          <p:cNvPr id="5" name="Picture 4">
            <a:hlinkClick r:id="rId3" action="ppaction://hlinksldjump"/>
          </p:cNvPr>
          <p:cNvPicPr/>
          <p:nvPr/>
        </p:nvPicPr>
        <p:blipFill>
          <a:blip r:embed="rId4"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ox(in)">
                                      <p:cBhvr>
                                        <p:cTn id="10" dur="500"/>
                                        <p:tgtEl>
                                          <p:spTgt spid="3"/>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ox(in)">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362200" y="2514600"/>
            <a:ext cx="4590296" cy="923330"/>
          </a:xfrm>
          <a:prstGeom prst="rect">
            <a:avLst/>
          </a:prstGeom>
          <a:noFill/>
        </p:spPr>
        <p:txBody>
          <a:bodyPr wrap="none" lIns="91440" tIns="45720" rIns="91440" bIns="45720">
            <a:spAutoFit/>
          </a:bodyPr>
          <a:lstStyle/>
          <a:p>
            <a:pPr algn="ctr"/>
            <a:r>
              <a:rPr lang="en-PH"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2" action="ppaction://hlinksldjump"/>
              </a:rPr>
              <a:t> Equipment</a:t>
            </a:r>
            <a:endParaRPr lang="en-PH"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pic>
        <p:nvPicPr>
          <p:cNvPr id="4" name="Picture 3">
            <a:hlinkClick r:id="rId3" action="ppaction://hlinksldjump"/>
          </p:cNvPr>
          <p:cNvPicPr/>
          <p:nvPr/>
        </p:nvPicPr>
        <p:blipFill>
          <a:blip r:embed="rId4"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57600" y="838200"/>
            <a:ext cx="1706494" cy="923330"/>
          </a:xfrm>
          <a:prstGeom prst="rect">
            <a:avLst/>
          </a:prstGeom>
          <a:noFill/>
        </p:spPr>
        <p:txBody>
          <a:bodyPr wrap="none" lIns="91440" tIns="45720" rIns="91440" bIns="45720">
            <a:spAutoFit/>
          </a:bodyPr>
          <a:lstStyle/>
          <a:p>
            <a:pPr algn="ctr"/>
            <a:r>
              <a:rPr lang="en-PH"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Net </a:t>
            </a:r>
            <a:endParaRPr lang="en-PH"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Rectangle 2"/>
          <p:cNvSpPr/>
          <p:nvPr/>
        </p:nvSpPr>
        <p:spPr>
          <a:xfrm>
            <a:off x="1295400" y="2690336"/>
            <a:ext cx="6477000" cy="1938992"/>
          </a:xfrm>
          <a:prstGeom prst="rect">
            <a:avLst/>
          </a:prstGeom>
        </p:spPr>
        <p:txBody>
          <a:bodyPr wrap="square">
            <a:spAutoFit/>
          </a:bodyPr>
          <a:lstStyle/>
          <a:p>
            <a:r>
              <a:rPr lang="en-PH" sz="2400" b="1" dirty="0" smtClean="0">
                <a:solidFill>
                  <a:srgbClr val="00B0F0"/>
                </a:solidFill>
              </a:rPr>
              <a:t>Length</a:t>
            </a:r>
            <a:r>
              <a:rPr lang="en-PH" sz="2400" dirty="0" smtClean="0">
                <a:solidFill>
                  <a:srgbClr val="00B0F0"/>
                </a:solidFill>
              </a:rPr>
              <a:t>- </a:t>
            </a:r>
            <a:r>
              <a:rPr lang="en-PH" sz="2400" dirty="0" smtClean="0"/>
              <a:t>9.5 meters</a:t>
            </a:r>
          </a:p>
          <a:p>
            <a:r>
              <a:rPr lang="en-PH" sz="2400" b="1" dirty="0" smtClean="0">
                <a:solidFill>
                  <a:srgbClr val="00B0F0"/>
                </a:solidFill>
              </a:rPr>
              <a:t>Width</a:t>
            </a:r>
            <a:r>
              <a:rPr lang="en-PH" sz="2400" dirty="0" smtClean="0">
                <a:solidFill>
                  <a:srgbClr val="00B0F0"/>
                </a:solidFill>
              </a:rPr>
              <a:t>-</a:t>
            </a:r>
            <a:r>
              <a:rPr lang="en-PH" sz="2400" dirty="0" smtClean="0"/>
              <a:t> 1.0 meter</a:t>
            </a:r>
          </a:p>
          <a:p>
            <a:r>
              <a:rPr lang="en-PH" sz="2400" b="1" dirty="0" smtClean="0">
                <a:solidFill>
                  <a:srgbClr val="00B0F0"/>
                </a:solidFill>
              </a:rPr>
              <a:t>Square black mesh- </a:t>
            </a:r>
            <a:r>
              <a:rPr lang="en-PH" sz="2400" b="1" dirty="0" smtClean="0"/>
              <a:t>10 </a:t>
            </a:r>
            <a:r>
              <a:rPr lang="en-PH" sz="2400" dirty="0" smtClean="0"/>
              <a:t>cms.</a:t>
            </a:r>
          </a:p>
          <a:p>
            <a:r>
              <a:rPr lang="en-PH" sz="2400" b="1" dirty="0" smtClean="0">
                <a:solidFill>
                  <a:srgbClr val="00B0F0"/>
                </a:solidFill>
              </a:rPr>
              <a:t>Height of the net for boys- </a:t>
            </a:r>
            <a:r>
              <a:rPr lang="en-PH" sz="2400" dirty="0" smtClean="0"/>
              <a:t>2.43 meters</a:t>
            </a:r>
          </a:p>
          <a:p>
            <a:r>
              <a:rPr lang="en-PH" sz="2400" b="1" dirty="0" smtClean="0">
                <a:solidFill>
                  <a:srgbClr val="00B0F0"/>
                </a:solidFill>
              </a:rPr>
              <a:t>Height of the for women- </a:t>
            </a:r>
            <a:r>
              <a:rPr lang="en-PH" sz="2400" dirty="0" smtClean="0"/>
              <a:t>2.24 meters</a:t>
            </a:r>
            <a:endParaRPr lang="en-PH" sz="2400" dirty="0"/>
          </a:p>
        </p:txBody>
      </p:sp>
      <p:pic>
        <p:nvPicPr>
          <p:cNvPr id="4" name="Picture 3">
            <a:hlinkClick r:id="rId3" action="ppaction://hlinksldjump"/>
          </p:cNvPr>
          <p:cNvPicPr/>
          <p:nvPr/>
        </p:nvPicPr>
        <p:blipFill>
          <a:blip r:embed="rId4"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71800" y="990600"/>
            <a:ext cx="3684791" cy="923330"/>
          </a:xfrm>
          <a:prstGeom prst="rect">
            <a:avLst/>
          </a:prstGeom>
          <a:noFill/>
        </p:spPr>
        <p:txBody>
          <a:bodyPr wrap="none" lIns="91440" tIns="45720" rIns="91440" bIns="45720">
            <a:spAutoFit/>
          </a:bodyPr>
          <a:lstStyle/>
          <a:p>
            <a:pPr algn="ctr"/>
            <a:r>
              <a:rPr lang="en-PH"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Antenna </a:t>
            </a:r>
            <a:endParaRPr lang="en-PH"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Rectangle 2"/>
          <p:cNvSpPr/>
          <p:nvPr/>
        </p:nvSpPr>
        <p:spPr>
          <a:xfrm>
            <a:off x="609600" y="2967335"/>
            <a:ext cx="8001000" cy="830997"/>
          </a:xfrm>
          <a:prstGeom prst="rect">
            <a:avLst/>
          </a:prstGeom>
        </p:spPr>
        <p:txBody>
          <a:bodyPr wrap="square">
            <a:spAutoFit/>
          </a:bodyPr>
          <a:lstStyle/>
          <a:p>
            <a:r>
              <a:rPr lang="en-PH" sz="2400" dirty="0" smtClean="0"/>
              <a:t>Flexible rod with 1.80 meters long and 10mm. In diameters, made of fiber glass or similar material.</a:t>
            </a:r>
            <a:endParaRPr lang="en-PH" sz="2400" dirty="0"/>
          </a:p>
        </p:txBody>
      </p:sp>
      <p:pic>
        <p:nvPicPr>
          <p:cNvPr id="4" name="Picture 3">
            <a:hlinkClick r:id="rId3" action="ppaction://hlinksldjump"/>
          </p:cNvPr>
          <p:cNvPicPr/>
          <p:nvPr/>
        </p:nvPicPr>
        <p:blipFill>
          <a:blip r:embed="rId4"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81400" y="990600"/>
            <a:ext cx="2142190" cy="923330"/>
          </a:xfrm>
          <a:prstGeom prst="rect">
            <a:avLst/>
          </a:prstGeom>
          <a:noFill/>
        </p:spPr>
        <p:txBody>
          <a:bodyPr wrap="none" lIns="91440" tIns="45720" rIns="91440" bIns="45720">
            <a:spAutoFit/>
          </a:bodyPr>
          <a:lstStyle/>
          <a:p>
            <a:pPr algn="ctr"/>
            <a:r>
              <a:rPr lang="en-PH"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Post </a:t>
            </a:r>
            <a:endParaRPr lang="en-PH"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Rectangle 2"/>
          <p:cNvSpPr/>
          <p:nvPr/>
        </p:nvSpPr>
        <p:spPr>
          <a:xfrm>
            <a:off x="1066800" y="2438400"/>
            <a:ext cx="7620000" cy="830997"/>
          </a:xfrm>
          <a:prstGeom prst="rect">
            <a:avLst/>
          </a:prstGeom>
        </p:spPr>
        <p:txBody>
          <a:bodyPr wrap="square">
            <a:spAutoFit/>
          </a:bodyPr>
          <a:lstStyle/>
          <a:p>
            <a:r>
              <a:rPr lang="en-PH" sz="2400" dirty="0" smtClean="0"/>
              <a:t>0.50- 1.00 m long from the sidelines.</a:t>
            </a:r>
          </a:p>
          <a:p>
            <a:r>
              <a:rPr lang="en-PH" sz="2400" dirty="0" smtClean="0"/>
              <a:t>2.55 meters high and preferable adjustable.</a:t>
            </a:r>
            <a:endParaRPr lang="en-PH" sz="2400" dirty="0"/>
          </a:p>
        </p:txBody>
      </p:sp>
      <p:pic>
        <p:nvPicPr>
          <p:cNvPr id="4" name="Picture 3">
            <a:hlinkClick r:id="rId3" action="ppaction://hlinksldjump"/>
          </p:cNvPr>
          <p:cNvPicPr/>
          <p:nvPr/>
        </p:nvPicPr>
        <p:blipFill>
          <a:blip r:embed="rId4"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checkerboard(across)">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077200" cy="738664"/>
          </a:xfrm>
          <a:prstGeom prst="rect">
            <a:avLst/>
          </a:prstGeom>
        </p:spPr>
        <p:txBody>
          <a:bodyPr wrap="square">
            <a:spAutoFit/>
          </a:bodyPr>
          <a:lstStyle/>
          <a:p>
            <a:pPr algn="ctr"/>
            <a:r>
              <a:rPr lang="en-PH" sz="4200" dirty="0" smtClean="0"/>
              <a:t>SUB-TOPIC</a:t>
            </a:r>
            <a:endParaRPr lang="en-PH" sz="4200" dirty="0"/>
          </a:p>
        </p:txBody>
      </p:sp>
      <p:sp>
        <p:nvSpPr>
          <p:cNvPr id="3" name="Rectangle 2"/>
          <p:cNvSpPr/>
          <p:nvPr/>
        </p:nvSpPr>
        <p:spPr>
          <a:xfrm>
            <a:off x="1524000" y="1447800"/>
            <a:ext cx="6400800" cy="3785652"/>
          </a:xfrm>
          <a:prstGeom prst="rect">
            <a:avLst/>
          </a:prstGeom>
        </p:spPr>
        <p:txBody>
          <a:bodyPr wrap="square">
            <a:spAutoFit/>
          </a:bodyPr>
          <a:lstStyle/>
          <a:p>
            <a:pPr>
              <a:buFont typeface="Wingdings" pitchFamily="2" charset="2"/>
              <a:buChar char="Ø"/>
            </a:pPr>
            <a:r>
              <a:rPr lang="en-PH" sz="2400" dirty="0" smtClean="0">
                <a:hlinkClick r:id="rId3" action="ppaction://hlinksldjump"/>
              </a:rPr>
              <a:t>History of volleyball</a:t>
            </a:r>
            <a:endParaRPr lang="en-PH" sz="2400" dirty="0" smtClean="0"/>
          </a:p>
          <a:p>
            <a:pPr>
              <a:buFont typeface="Wingdings" pitchFamily="2" charset="2"/>
              <a:buChar char="Ø"/>
            </a:pPr>
            <a:r>
              <a:rPr lang="en-PH" sz="2400" dirty="0" smtClean="0">
                <a:hlinkClick r:id="rId4" action="ppaction://hlinksldjump"/>
              </a:rPr>
              <a:t>Types of volleyball game</a:t>
            </a:r>
            <a:endParaRPr lang="en-PH" sz="2400" dirty="0" smtClean="0"/>
          </a:p>
          <a:p>
            <a:pPr>
              <a:buFont typeface="Wingdings" pitchFamily="2" charset="2"/>
              <a:buChar char="Ø"/>
            </a:pPr>
            <a:r>
              <a:rPr lang="en-PH" sz="2400" dirty="0" smtClean="0">
                <a:hlinkClick r:id="rId5" action="ppaction://hlinksldjump"/>
              </a:rPr>
              <a:t>Characteristic of volleyball</a:t>
            </a:r>
            <a:endParaRPr lang="en-PH" sz="2400" dirty="0" smtClean="0"/>
          </a:p>
          <a:p>
            <a:pPr>
              <a:buFont typeface="Wingdings" pitchFamily="2" charset="2"/>
              <a:buChar char="Ø"/>
            </a:pPr>
            <a:r>
              <a:rPr lang="en-PH" sz="2400" dirty="0" smtClean="0">
                <a:hlinkClick r:id="rId6" action="ppaction://hlinksldjump"/>
              </a:rPr>
              <a:t>Basic skills of volleyball</a:t>
            </a:r>
            <a:endParaRPr lang="en-PH" sz="2400" dirty="0" smtClean="0"/>
          </a:p>
          <a:p>
            <a:pPr>
              <a:buFont typeface="Wingdings" pitchFamily="2" charset="2"/>
              <a:buChar char="Ø"/>
            </a:pPr>
            <a:r>
              <a:rPr lang="en-PH" sz="2400" dirty="0" smtClean="0">
                <a:hlinkClick r:id="rId7" action="ppaction://hlinksldjump"/>
              </a:rPr>
              <a:t> Equipment</a:t>
            </a:r>
            <a:endParaRPr lang="en-PH" sz="2400" dirty="0" smtClean="0"/>
          </a:p>
          <a:p>
            <a:pPr>
              <a:buFont typeface="Wingdings" pitchFamily="2" charset="2"/>
              <a:buChar char="Ø"/>
            </a:pPr>
            <a:r>
              <a:rPr lang="en-PH" sz="2400" dirty="0" smtClean="0">
                <a:hlinkClick r:id="rId8" action="ppaction://hlinksldjump"/>
              </a:rPr>
              <a:t>Official of the Game</a:t>
            </a:r>
            <a:endParaRPr lang="en-PH" sz="2400" dirty="0" smtClean="0"/>
          </a:p>
          <a:p>
            <a:pPr>
              <a:buFont typeface="Wingdings" pitchFamily="2" charset="2"/>
              <a:buChar char="Ø"/>
            </a:pPr>
            <a:r>
              <a:rPr lang="en-PH" sz="2400" dirty="0" smtClean="0">
                <a:hlinkClick r:id="rId9" action="ppaction://hlinksldjump"/>
              </a:rPr>
              <a:t>Participants</a:t>
            </a:r>
            <a:endParaRPr lang="en-PH" sz="2400" dirty="0" smtClean="0"/>
          </a:p>
          <a:p>
            <a:pPr>
              <a:buFont typeface="Wingdings" pitchFamily="2" charset="2"/>
              <a:buChar char="Ø"/>
            </a:pPr>
            <a:r>
              <a:rPr lang="en-PH" sz="2400" dirty="0" smtClean="0">
                <a:hlinkClick r:id="rId10" action="ppaction://hlinksldjump"/>
              </a:rPr>
              <a:t>Faults or Violations </a:t>
            </a:r>
            <a:endParaRPr lang="en-PH" sz="2400" dirty="0" smtClean="0"/>
          </a:p>
          <a:p>
            <a:pPr>
              <a:buFont typeface="Wingdings" pitchFamily="2" charset="2"/>
              <a:buChar char="Ø"/>
            </a:pPr>
            <a:r>
              <a:rPr lang="en-PH" sz="2400" dirty="0" smtClean="0">
                <a:hlinkClick r:id="rId11" action="ppaction://hlinksldjump"/>
              </a:rPr>
              <a:t>Regular game interruption</a:t>
            </a:r>
            <a:endParaRPr lang="en-PH" sz="2400" dirty="0" smtClean="0"/>
          </a:p>
          <a:p>
            <a:pPr>
              <a:buFont typeface="Wingdings" pitchFamily="2" charset="2"/>
              <a:buChar char="Ø"/>
            </a:pPr>
            <a:r>
              <a:rPr lang="en-PH" sz="2400" dirty="0" smtClean="0">
                <a:hlinkClick r:id="rId12" action="ppaction://hlinksldjump"/>
              </a:rPr>
              <a:t>Libero player</a:t>
            </a:r>
            <a:endParaRPr lang="en-PH" sz="2400" dirty="0" smtClean="0"/>
          </a:p>
        </p:txBody>
      </p:sp>
      <p:pic>
        <p:nvPicPr>
          <p:cNvPr id="6" name="Picture 5"/>
          <p:cNvPicPr/>
          <p:nvPr/>
        </p:nvPicPr>
        <p:blipFill>
          <a:blip r:embed="rId13"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20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2000"/>
                                        <p:tgtEl>
                                          <p:spTgt spid="3">
                                            <p:txEl>
                                              <p:pRg st="0" end="0"/>
                                            </p:txEl>
                                          </p:spTgt>
                                        </p:tgtEl>
                                      </p:cBhvr>
                                    </p:animEffect>
                                  </p:childTnLst>
                                </p:cTn>
                              </p:par>
                              <p:par>
                                <p:cTn id="11" presetID="49" presetClass="entr" presetSubtype="0" decel="10000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2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2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20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6" dur="2000"/>
                                        <p:tgtEl>
                                          <p:spTgt spid="3">
                                            <p:txEl>
                                              <p:pRg st="1" end="1"/>
                                            </p:txEl>
                                          </p:spTgt>
                                        </p:tgtEl>
                                      </p:cBhvr>
                                    </p:animEffect>
                                  </p:childTnLst>
                                </p:cTn>
                              </p:par>
                              <p:par>
                                <p:cTn id="17" presetID="49" presetClass="entr" presetSubtype="0" decel="10000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2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2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20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22" dur="2000"/>
                                        <p:tgtEl>
                                          <p:spTgt spid="3">
                                            <p:txEl>
                                              <p:pRg st="2" end="2"/>
                                            </p:txEl>
                                          </p:spTgt>
                                        </p:tgtEl>
                                      </p:cBhvr>
                                    </p:animEffect>
                                  </p:childTnLst>
                                </p:cTn>
                              </p:par>
                              <p:par>
                                <p:cTn id="23" presetID="49" presetClass="entr" presetSubtype="0" decel="10000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2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2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2000" fill="hold"/>
                                        <p:tgtEl>
                                          <p:spTgt spid="3">
                                            <p:txEl>
                                              <p:pRg st="3" end="3"/>
                                            </p:txEl>
                                          </p:spTgt>
                                        </p:tgtEl>
                                        <p:attrNameLst>
                                          <p:attrName>style.rotation</p:attrName>
                                        </p:attrNameLst>
                                      </p:cBhvr>
                                      <p:tavLst>
                                        <p:tav tm="0">
                                          <p:val>
                                            <p:fltVal val="360"/>
                                          </p:val>
                                        </p:tav>
                                        <p:tav tm="100000">
                                          <p:val>
                                            <p:fltVal val="0"/>
                                          </p:val>
                                        </p:tav>
                                      </p:tavLst>
                                    </p:anim>
                                    <p:animEffect transition="in" filter="fade">
                                      <p:cBhvr>
                                        <p:cTn id="28" dur="2000"/>
                                        <p:tgtEl>
                                          <p:spTgt spid="3">
                                            <p:txEl>
                                              <p:pRg st="3" end="3"/>
                                            </p:txEl>
                                          </p:spTgt>
                                        </p:tgtEl>
                                      </p:cBhvr>
                                    </p:animEffect>
                                  </p:childTnLst>
                                </p:cTn>
                              </p:par>
                              <p:par>
                                <p:cTn id="29" presetID="49" presetClass="entr" presetSubtype="0" decel="10000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2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2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2000" fill="hold"/>
                                        <p:tgtEl>
                                          <p:spTgt spid="3">
                                            <p:txEl>
                                              <p:pRg st="4" end="4"/>
                                            </p:txEl>
                                          </p:spTgt>
                                        </p:tgtEl>
                                        <p:attrNameLst>
                                          <p:attrName>style.rotation</p:attrName>
                                        </p:attrNameLst>
                                      </p:cBhvr>
                                      <p:tavLst>
                                        <p:tav tm="0">
                                          <p:val>
                                            <p:fltVal val="360"/>
                                          </p:val>
                                        </p:tav>
                                        <p:tav tm="100000">
                                          <p:val>
                                            <p:fltVal val="0"/>
                                          </p:val>
                                        </p:tav>
                                      </p:tavLst>
                                    </p:anim>
                                    <p:animEffect transition="in" filter="fade">
                                      <p:cBhvr>
                                        <p:cTn id="34" dur="2000"/>
                                        <p:tgtEl>
                                          <p:spTgt spid="3">
                                            <p:txEl>
                                              <p:pRg st="4" end="4"/>
                                            </p:txEl>
                                          </p:spTgt>
                                        </p:tgtEl>
                                      </p:cBhvr>
                                    </p:animEffect>
                                  </p:childTnLst>
                                </p:cTn>
                              </p:par>
                              <p:par>
                                <p:cTn id="35" presetID="49" presetClass="entr" presetSubtype="0" decel="100000"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2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2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9" dur="2000" fill="hold"/>
                                        <p:tgtEl>
                                          <p:spTgt spid="3">
                                            <p:txEl>
                                              <p:pRg st="5" end="5"/>
                                            </p:txEl>
                                          </p:spTgt>
                                        </p:tgtEl>
                                        <p:attrNameLst>
                                          <p:attrName>style.rotation</p:attrName>
                                        </p:attrNameLst>
                                      </p:cBhvr>
                                      <p:tavLst>
                                        <p:tav tm="0">
                                          <p:val>
                                            <p:fltVal val="360"/>
                                          </p:val>
                                        </p:tav>
                                        <p:tav tm="100000">
                                          <p:val>
                                            <p:fltVal val="0"/>
                                          </p:val>
                                        </p:tav>
                                      </p:tavLst>
                                    </p:anim>
                                    <p:animEffect transition="in" filter="fade">
                                      <p:cBhvr>
                                        <p:cTn id="40" dur="2000"/>
                                        <p:tgtEl>
                                          <p:spTgt spid="3">
                                            <p:txEl>
                                              <p:pRg st="5" end="5"/>
                                            </p:txEl>
                                          </p:spTgt>
                                        </p:tgtEl>
                                      </p:cBhvr>
                                    </p:animEffect>
                                  </p:childTnLst>
                                </p:cTn>
                              </p:par>
                              <p:par>
                                <p:cTn id="41" presetID="49" presetClass="entr" presetSubtype="0" decel="100000" fill="hold"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2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2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5" dur="2000" fill="hold"/>
                                        <p:tgtEl>
                                          <p:spTgt spid="3">
                                            <p:txEl>
                                              <p:pRg st="6" end="6"/>
                                            </p:txEl>
                                          </p:spTgt>
                                        </p:tgtEl>
                                        <p:attrNameLst>
                                          <p:attrName>style.rotation</p:attrName>
                                        </p:attrNameLst>
                                      </p:cBhvr>
                                      <p:tavLst>
                                        <p:tav tm="0">
                                          <p:val>
                                            <p:fltVal val="360"/>
                                          </p:val>
                                        </p:tav>
                                        <p:tav tm="100000">
                                          <p:val>
                                            <p:fltVal val="0"/>
                                          </p:val>
                                        </p:tav>
                                      </p:tavLst>
                                    </p:anim>
                                    <p:animEffect transition="in" filter="fade">
                                      <p:cBhvr>
                                        <p:cTn id="46" dur="2000"/>
                                        <p:tgtEl>
                                          <p:spTgt spid="3">
                                            <p:txEl>
                                              <p:pRg st="6" end="6"/>
                                            </p:txEl>
                                          </p:spTgt>
                                        </p:tgtEl>
                                      </p:cBhvr>
                                    </p:animEffect>
                                  </p:childTnLst>
                                </p:cTn>
                              </p:par>
                              <p:par>
                                <p:cTn id="47" presetID="49" presetClass="entr" presetSubtype="0" decel="100000" fill="hold" nodeType="with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2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2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1" dur="2000" fill="hold"/>
                                        <p:tgtEl>
                                          <p:spTgt spid="3">
                                            <p:txEl>
                                              <p:pRg st="7" end="7"/>
                                            </p:txEl>
                                          </p:spTgt>
                                        </p:tgtEl>
                                        <p:attrNameLst>
                                          <p:attrName>style.rotation</p:attrName>
                                        </p:attrNameLst>
                                      </p:cBhvr>
                                      <p:tavLst>
                                        <p:tav tm="0">
                                          <p:val>
                                            <p:fltVal val="360"/>
                                          </p:val>
                                        </p:tav>
                                        <p:tav tm="100000">
                                          <p:val>
                                            <p:fltVal val="0"/>
                                          </p:val>
                                        </p:tav>
                                      </p:tavLst>
                                    </p:anim>
                                    <p:animEffect transition="in" filter="fade">
                                      <p:cBhvr>
                                        <p:cTn id="52" dur="2000"/>
                                        <p:tgtEl>
                                          <p:spTgt spid="3">
                                            <p:txEl>
                                              <p:pRg st="7" end="7"/>
                                            </p:txEl>
                                          </p:spTgt>
                                        </p:tgtEl>
                                      </p:cBhvr>
                                    </p:animEffect>
                                  </p:childTnLst>
                                </p:cTn>
                              </p:par>
                              <p:par>
                                <p:cTn id="53" presetID="49" presetClass="entr" presetSubtype="0" decel="100000" fill="hold" nodeType="with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p:cTn id="55" dur="2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6" dur="2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57" dur="2000" fill="hold"/>
                                        <p:tgtEl>
                                          <p:spTgt spid="3">
                                            <p:txEl>
                                              <p:pRg st="8" end="8"/>
                                            </p:txEl>
                                          </p:spTgt>
                                        </p:tgtEl>
                                        <p:attrNameLst>
                                          <p:attrName>style.rotation</p:attrName>
                                        </p:attrNameLst>
                                      </p:cBhvr>
                                      <p:tavLst>
                                        <p:tav tm="0">
                                          <p:val>
                                            <p:fltVal val="360"/>
                                          </p:val>
                                        </p:tav>
                                        <p:tav tm="100000">
                                          <p:val>
                                            <p:fltVal val="0"/>
                                          </p:val>
                                        </p:tav>
                                      </p:tavLst>
                                    </p:anim>
                                    <p:animEffect transition="in" filter="fade">
                                      <p:cBhvr>
                                        <p:cTn id="58" dur="2000"/>
                                        <p:tgtEl>
                                          <p:spTgt spid="3">
                                            <p:txEl>
                                              <p:pRg st="8" end="8"/>
                                            </p:txEl>
                                          </p:spTgt>
                                        </p:tgtEl>
                                      </p:cBhvr>
                                    </p:animEffect>
                                  </p:childTnLst>
                                </p:cTn>
                              </p:par>
                              <p:par>
                                <p:cTn id="59" presetID="49" presetClass="entr" presetSubtype="0" decel="100000" fill="hold" nodeType="with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p:cTn id="61" dur="2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62" dur="2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63" dur="2000" fill="hold"/>
                                        <p:tgtEl>
                                          <p:spTgt spid="3">
                                            <p:txEl>
                                              <p:pRg st="9" end="9"/>
                                            </p:txEl>
                                          </p:spTgt>
                                        </p:tgtEl>
                                        <p:attrNameLst>
                                          <p:attrName>style.rotation</p:attrName>
                                        </p:attrNameLst>
                                      </p:cBhvr>
                                      <p:tavLst>
                                        <p:tav tm="0">
                                          <p:val>
                                            <p:fltVal val="360"/>
                                          </p:val>
                                        </p:tav>
                                        <p:tav tm="100000">
                                          <p:val>
                                            <p:fltVal val="0"/>
                                          </p:val>
                                        </p:tav>
                                      </p:tavLst>
                                    </p:anim>
                                    <p:animEffect transition="in" filter="fade">
                                      <p:cBhvr>
                                        <p:cTn id="64" dur="2000"/>
                                        <p:tgtEl>
                                          <p:spTgt spid="3">
                                            <p:txEl>
                                              <p:pRg st="9" end="9"/>
                                            </p:txEl>
                                          </p:spTgt>
                                        </p:tgtEl>
                                      </p:cBhvr>
                                    </p:animEffect>
                                  </p:childTnLst>
                                </p:cTn>
                              </p:par>
                              <p:par>
                                <p:cTn id="65" presetID="49" presetClass="entr" presetSubtype="0" decel="100000" fill="hold" nodeType="withEffect">
                                  <p:stCondLst>
                                    <p:cond delay="0"/>
                                  </p:stCondLst>
                                  <p:childTnLst>
                                    <p:set>
                                      <p:cBhvr>
                                        <p:cTn id="66" dur="1" fill="hold">
                                          <p:stCondLst>
                                            <p:cond delay="0"/>
                                          </p:stCondLst>
                                        </p:cTn>
                                        <p:tgtEl>
                                          <p:spTgt spid="2">
                                            <p:txEl>
                                              <p:pRg st="0" end="0"/>
                                            </p:txEl>
                                          </p:spTgt>
                                        </p:tgtEl>
                                        <p:attrNameLst>
                                          <p:attrName>style.visibility</p:attrName>
                                        </p:attrNameLst>
                                      </p:cBhvr>
                                      <p:to>
                                        <p:strVal val="visible"/>
                                      </p:to>
                                    </p:set>
                                    <p:anim calcmode="lin" valueType="num">
                                      <p:cBhvr>
                                        <p:cTn id="67" dur="2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68" dur="2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69" dur="2000" fill="hold"/>
                                        <p:tgtEl>
                                          <p:spTgt spid="2">
                                            <p:txEl>
                                              <p:pRg st="0" end="0"/>
                                            </p:txEl>
                                          </p:spTgt>
                                        </p:tgtEl>
                                        <p:attrNameLst>
                                          <p:attrName>style.rotation</p:attrName>
                                        </p:attrNameLst>
                                      </p:cBhvr>
                                      <p:tavLst>
                                        <p:tav tm="0">
                                          <p:val>
                                            <p:fltVal val="360"/>
                                          </p:val>
                                        </p:tav>
                                        <p:tav tm="100000">
                                          <p:val>
                                            <p:fltVal val="0"/>
                                          </p:val>
                                        </p:tav>
                                      </p:tavLst>
                                    </p:anim>
                                    <p:animEffect transition="in" filter="fade">
                                      <p:cBhvr>
                                        <p:cTn id="70"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81400" y="990600"/>
            <a:ext cx="2050882" cy="923330"/>
          </a:xfrm>
          <a:prstGeom prst="rect">
            <a:avLst/>
          </a:prstGeom>
          <a:noFill/>
        </p:spPr>
        <p:txBody>
          <a:bodyPr wrap="none" lIns="91440" tIns="45720" rIns="91440" bIns="45720">
            <a:spAutoFit/>
          </a:bodyPr>
          <a:lstStyle/>
          <a:p>
            <a:pPr algn="ctr"/>
            <a:r>
              <a:rPr lang="en-PH"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Ball </a:t>
            </a:r>
            <a:endParaRPr lang="en-PH"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Rectangle 2"/>
          <p:cNvSpPr/>
          <p:nvPr/>
        </p:nvSpPr>
        <p:spPr>
          <a:xfrm>
            <a:off x="1066800" y="2828836"/>
            <a:ext cx="6934200" cy="923330"/>
          </a:xfrm>
          <a:prstGeom prst="rect">
            <a:avLst/>
          </a:prstGeom>
        </p:spPr>
        <p:txBody>
          <a:bodyPr wrap="square">
            <a:spAutoFit/>
          </a:bodyPr>
          <a:lstStyle/>
          <a:p>
            <a:r>
              <a:rPr lang="en-PH" b="1" dirty="0" smtClean="0">
                <a:solidFill>
                  <a:srgbClr val="00B0F0"/>
                </a:solidFill>
              </a:rPr>
              <a:t>Size</a:t>
            </a:r>
            <a:r>
              <a:rPr lang="en-PH" b="1" dirty="0" smtClean="0"/>
              <a:t>- 65-67 cms. In circumference</a:t>
            </a:r>
          </a:p>
          <a:p>
            <a:r>
              <a:rPr lang="en-PH" b="1" dirty="0" smtClean="0">
                <a:solidFill>
                  <a:srgbClr val="00B0F0"/>
                </a:solidFill>
              </a:rPr>
              <a:t>Weight</a:t>
            </a:r>
            <a:r>
              <a:rPr lang="en-PH" b="1" dirty="0" smtClean="0"/>
              <a:t>- 260-280 grams</a:t>
            </a:r>
          </a:p>
          <a:p>
            <a:r>
              <a:rPr lang="en-PH" b="1" dirty="0" smtClean="0"/>
              <a:t>must be leather, colored, light color or a combination of color</a:t>
            </a:r>
            <a:r>
              <a:rPr lang="en-PH" dirty="0" smtClean="0"/>
              <a:t>. </a:t>
            </a:r>
          </a:p>
        </p:txBody>
      </p:sp>
      <p:pic>
        <p:nvPicPr>
          <p:cNvPr id="4" name="Picture 3">
            <a:hlinkClick r:id="rId3" action="ppaction://hlinksldjump"/>
          </p:cNvPr>
          <p:cNvPicPr/>
          <p:nvPr/>
        </p:nvPicPr>
        <p:blipFill>
          <a:blip r:embed="rId4" cstate="print"/>
          <a:srcRect/>
          <a:stretch>
            <a:fillRect/>
          </a:stretch>
        </p:blipFill>
        <p:spPr bwMode="auto">
          <a:xfrm>
            <a:off x="8077200" y="60960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ox(in)">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1219200"/>
            <a:ext cx="8294002" cy="923330"/>
          </a:xfrm>
          <a:prstGeom prst="rect">
            <a:avLst/>
          </a:prstGeom>
          <a:noFill/>
        </p:spPr>
        <p:txBody>
          <a:bodyPr wrap="none" lIns="91440" tIns="45720" rIns="91440" bIns="45720">
            <a:spAutoFit/>
          </a:bodyPr>
          <a:lstStyle/>
          <a:p>
            <a:pPr algn="ctr"/>
            <a:r>
              <a:rPr lang="en-PH"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Official of the Game</a:t>
            </a:r>
            <a:endParaRPr lang="en-PH"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4" name="Rectangle 3"/>
          <p:cNvSpPr/>
          <p:nvPr/>
        </p:nvSpPr>
        <p:spPr>
          <a:xfrm>
            <a:off x="2819400" y="2819400"/>
            <a:ext cx="4114800" cy="1569660"/>
          </a:xfrm>
          <a:prstGeom prst="rect">
            <a:avLst/>
          </a:prstGeom>
        </p:spPr>
        <p:txBody>
          <a:bodyPr wrap="square">
            <a:spAutoFit/>
          </a:bodyPr>
          <a:lstStyle/>
          <a:p>
            <a:pPr marL="228600" indent="-228600">
              <a:buAutoNum type="arabicPeriod"/>
            </a:pPr>
            <a:r>
              <a:rPr lang="en-PH" sz="2400" dirty="0" smtClean="0"/>
              <a:t>First Referee</a:t>
            </a:r>
          </a:p>
          <a:p>
            <a:pPr marL="228600" indent="-228600">
              <a:buAutoNum type="arabicPeriod"/>
            </a:pPr>
            <a:r>
              <a:rPr lang="en-PH" sz="2400" dirty="0" smtClean="0"/>
              <a:t>Second Referee</a:t>
            </a:r>
          </a:p>
          <a:p>
            <a:pPr marL="228600" indent="-228600">
              <a:buAutoNum type="arabicPeriod"/>
            </a:pPr>
            <a:r>
              <a:rPr lang="en-PH" sz="2400" dirty="0" smtClean="0"/>
              <a:t>Score Keeper</a:t>
            </a:r>
          </a:p>
          <a:p>
            <a:pPr marL="228600" indent="-228600">
              <a:buAutoNum type="arabicPeriod"/>
            </a:pPr>
            <a:r>
              <a:rPr lang="en-PH" sz="2400" dirty="0" smtClean="0"/>
              <a:t>Line Judges </a:t>
            </a:r>
            <a:endParaRPr lang="en-PH" sz="2400" dirty="0"/>
          </a:p>
        </p:txBody>
      </p:sp>
      <p:pic>
        <p:nvPicPr>
          <p:cNvPr id="5" name="Picture 4">
            <a:hlinkClick r:id="rId3" action="ppaction://hlinksldjump"/>
          </p:cNvPr>
          <p:cNvPicPr/>
          <p:nvPr/>
        </p:nvPicPr>
        <p:blipFill>
          <a:blip r:embed="rId4" cstate="print"/>
          <a:srcRect/>
          <a:stretch>
            <a:fillRect/>
          </a:stretch>
        </p:blipFill>
        <p:spPr bwMode="auto">
          <a:xfrm>
            <a:off x="8077200" y="62484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81200" y="990600"/>
            <a:ext cx="5279459" cy="923330"/>
          </a:xfrm>
          <a:prstGeom prst="rect">
            <a:avLst/>
          </a:prstGeom>
          <a:noFill/>
        </p:spPr>
        <p:txBody>
          <a:bodyPr wrap="none" lIns="91440" tIns="45720" rIns="91440" bIns="45720">
            <a:spAutoFit/>
          </a:bodyPr>
          <a:lstStyle/>
          <a:p>
            <a:pPr algn="ctr"/>
            <a:r>
              <a:rPr lang="en-PH"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Participants </a:t>
            </a:r>
            <a:endParaRPr lang="en-PH"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Rectangle 2"/>
          <p:cNvSpPr/>
          <p:nvPr/>
        </p:nvSpPr>
        <p:spPr>
          <a:xfrm>
            <a:off x="1371600" y="2967335"/>
            <a:ext cx="6629400" cy="1754326"/>
          </a:xfrm>
          <a:prstGeom prst="rect">
            <a:avLst/>
          </a:prstGeom>
        </p:spPr>
        <p:txBody>
          <a:bodyPr wrap="square">
            <a:spAutoFit/>
          </a:bodyPr>
          <a:lstStyle/>
          <a:p>
            <a:pPr algn="ctr"/>
            <a:r>
              <a:rPr lang="en-PH"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3" action="ppaction://hlinksldjump"/>
              </a:rPr>
              <a:t>Team composition </a:t>
            </a:r>
            <a:endParaRPr lang="en-PH"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ctr"/>
            <a:r>
              <a:rPr lang="en-PH"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4" action="ppaction://hlinksldjump"/>
              </a:rPr>
              <a:t>Location of the Team </a:t>
            </a:r>
            <a:endParaRPr lang="en-PH"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ctr"/>
            <a:r>
              <a:rPr lang="en-PH"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5" action="ppaction://hlinksldjump"/>
              </a:rPr>
              <a:t>Equipment </a:t>
            </a:r>
            <a:endParaRPr lang="en-PH"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pic>
        <p:nvPicPr>
          <p:cNvPr id="4" name="Picture 3">
            <a:hlinkClick r:id="rId6" action="ppaction://hlinksldjump"/>
          </p:cNvPr>
          <p:cNvPicPr/>
          <p:nvPr/>
        </p:nvPicPr>
        <p:blipFill>
          <a:blip r:embed="rId7"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down)">
                                      <p:cBhvr>
                                        <p:cTn id="23" dur="580">
                                          <p:stCondLst>
                                            <p:cond delay="0"/>
                                          </p:stCondLst>
                                        </p:cTn>
                                        <p:tgtEl>
                                          <p:spTgt spid="3"/>
                                        </p:tgtEl>
                                      </p:cBhvr>
                                    </p:animEffect>
                                    <p:anim calcmode="lin" valueType="num">
                                      <p:cBhvr>
                                        <p:cTn id="24"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gtEl>
                                      </p:cBhvr>
                                      <p:to x="100000" y="60000"/>
                                    </p:animScale>
                                    <p:animScale>
                                      <p:cBhvr>
                                        <p:cTn id="30" dur="166" decel="50000">
                                          <p:stCondLst>
                                            <p:cond delay="676"/>
                                          </p:stCondLst>
                                        </p:cTn>
                                        <p:tgtEl>
                                          <p:spTgt spid="3"/>
                                        </p:tgtEl>
                                      </p:cBhvr>
                                      <p:to x="100000" y="100000"/>
                                    </p:animScale>
                                    <p:animScale>
                                      <p:cBhvr>
                                        <p:cTn id="31" dur="26">
                                          <p:stCondLst>
                                            <p:cond delay="1312"/>
                                          </p:stCondLst>
                                        </p:cTn>
                                        <p:tgtEl>
                                          <p:spTgt spid="3"/>
                                        </p:tgtEl>
                                      </p:cBhvr>
                                      <p:to x="100000" y="80000"/>
                                    </p:animScale>
                                    <p:animScale>
                                      <p:cBhvr>
                                        <p:cTn id="32" dur="166" decel="50000">
                                          <p:stCondLst>
                                            <p:cond delay="1338"/>
                                          </p:stCondLst>
                                        </p:cTn>
                                        <p:tgtEl>
                                          <p:spTgt spid="3"/>
                                        </p:tgtEl>
                                      </p:cBhvr>
                                      <p:to x="100000" y="100000"/>
                                    </p:animScale>
                                    <p:animScale>
                                      <p:cBhvr>
                                        <p:cTn id="33" dur="26">
                                          <p:stCondLst>
                                            <p:cond delay="1642"/>
                                          </p:stCondLst>
                                        </p:cTn>
                                        <p:tgtEl>
                                          <p:spTgt spid="3"/>
                                        </p:tgtEl>
                                      </p:cBhvr>
                                      <p:to x="100000" y="90000"/>
                                    </p:animScale>
                                    <p:animScale>
                                      <p:cBhvr>
                                        <p:cTn id="34" dur="166" decel="50000">
                                          <p:stCondLst>
                                            <p:cond delay="1668"/>
                                          </p:stCondLst>
                                        </p:cTn>
                                        <p:tgtEl>
                                          <p:spTgt spid="3"/>
                                        </p:tgtEl>
                                      </p:cBhvr>
                                      <p:to x="100000" y="100000"/>
                                    </p:animScale>
                                    <p:animScale>
                                      <p:cBhvr>
                                        <p:cTn id="35" dur="26">
                                          <p:stCondLst>
                                            <p:cond delay="1808"/>
                                          </p:stCondLst>
                                        </p:cTn>
                                        <p:tgtEl>
                                          <p:spTgt spid="3"/>
                                        </p:tgtEl>
                                      </p:cBhvr>
                                      <p:to x="100000" y="95000"/>
                                    </p:animScale>
                                    <p:animScale>
                                      <p:cBhvr>
                                        <p:cTn id="36"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914400" y="990600"/>
            <a:ext cx="7579704" cy="923330"/>
          </a:xfrm>
          <a:prstGeom prst="rect">
            <a:avLst/>
          </a:prstGeom>
          <a:noFill/>
        </p:spPr>
        <p:txBody>
          <a:bodyPr wrap="none" lIns="91440" tIns="45720" rIns="91440" bIns="45720">
            <a:spAutoFit/>
          </a:bodyPr>
          <a:lstStyle/>
          <a:p>
            <a:pPr algn="ctr"/>
            <a:r>
              <a:rPr lang="en-PH"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Team</a:t>
            </a:r>
            <a:r>
              <a:rPr lang="en-PH" sz="5400" b="1" cap="all" spc="0" baseline="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Composition </a:t>
            </a:r>
            <a:endParaRPr lang="en-PH"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8" name="Rectangle 7"/>
          <p:cNvSpPr/>
          <p:nvPr/>
        </p:nvSpPr>
        <p:spPr>
          <a:xfrm>
            <a:off x="457200" y="2057400"/>
            <a:ext cx="8077200" cy="2308324"/>
          </a:xfrm>
          <a:prstGeom prst="rect">
            <a:avLst/>
          </a:prstGeom>
        </p:spPr>
        <p:txBody>
          <a:bodyPr wrap="square">
            <a:spAutoFit/>
          </a:bodyPr>
          <a:lstStyle/>
          <a:p>
            <a:r>
              <a:rPr lang="en-PH" dirty="0" smtClean="0"/>
              <a:t>A team may consist of up to 12 players, one coach, one assistant coach, one trainer and one medical doctor.</a:t>
            </a:r>
          </a:p>
          <a:p>
            <a:endParaRPr lang="en-PH" dirty="0" smtClean="0"/>
          </a:p>
          <a:p>
            <a:r>
              <a:rPr lang="en-PH" b="1" dirty="0" smtClean="0"/>
              <a:t>For </a:t>
            </a:r>
            <a:r>
              <a:rPr lang="en-PH" b="1" dirty="0" smtClean="0">
                <a:hlinkClick r:id="rId3"/>
              </a:rPr>
              <a:t>FIVB</a:t>
            </a:r>
            <a:r>
              <a:rPr lang="en-PH" b="1" dirty="0" smtClean="0"/>
              <a:t>, World and Official Compositions, the medical doctor must be accredited beforehand by the FIVB.</a:t>
            </a:r>
          </a:p>
          <a:p>
            <a:endParaRPr lang="en-PH" b="1" dirty="0" smtClean="0"/>
          </a:p>
          <a:p>
            <a:r>
              <a:rPr lang="en-PH" b="1" dirty="0" smtClean="0"/>
              <a:t>For FIVB and World Compositions for Seniors, a team may consist of a maximum of fourteen players(a maximum of twelve regular players).</a:t>
            </a:r>
            <a:endParaRPr lang="en-PH" b="1" dirty="0"/>
          </a:p>
        </p:txBody>
      </p:sp>
      <p:pic>
        <p:nvPicPr>
          <p:cNvPr id="4" name="Picture 3">
            <a:hlinkClick r:id="rId4" action="ppaction://hlinksldjump"/>
          </p:cNvPr>
          <p:cNvPicPr/>
          <p:nvPr/>
        </p:nvPicPr>
        <p:blipFill>
          <a:blip r:embed="rId5" cstate="print"/>
          <a:srcRect/>
          <a:stretch>
            <a:fillRect/>
          </a:stretch>
        </p:blipFill>
        <p:spPr bwMode="auto">
          <a:xfrm>
            <a:off x="81534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ox(in)">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47800" y="990600"/>
            <a:ext cx="6455036" cy="707886"/>
          </a:xfrm>
          <a:prstGeom prst="rect">
            <a:avLst/>
          </a:prstGeom>
          <a:noFill/>
        </p:spPr>
        <p:txBody>
          <a:bodyPr wrap="none" lIns="91440" tIns="45720" rIns="91440" bIns="45720">
            <a:spAutoFit/>
          </a:bodyPr>
          <a:lstStyle/>
          <a:p>
            <a:pPr algn="ctr"/>
            <a:r>
              <a:rPr lang="en-PH" sz="4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Location of the Team</a:t>
            </a:r>
            <a:endParaRPr lang="en-PH" sz="4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Rectangle 2"/>
          <p:cNvSpPr/>
          <p:nvPr/>
        </p:nvSpPr>
        <p:spPr>
          <a:xfrm>
            <a:off x="685800" y="2690336"/>
            <a:ext cx="7772400" cy="2031325"/>
          </a:xfrm>
          <a:prstGeom prst="rect">
            <a:avLst/>
          </a:prstGeom>
        </p:spPr>
        <p:txBody>
          <a:bodyPr wrap="square">
            <a:spAutoFit/>
          </a:bodyPr>
          <a:lstStyle/>
          <a:p>
            <a:r>
              <a:rPr lang="en-PH" dirty="0" smtClean="0"/>
              <a:t>The players not play in play should either sit on their team bench or be in their warm-up area.</a:t>
            </a:r>
          </a:p>
          <a:p>
            <a:r>
              <a:rPr lang="en-PH" dirty="0" smtClean="0"/>
              <a:t>The coach and other team members sit on the bench, but may temporarily leave it.</a:t>
            </a:r>
          </a:p>
          <a:p>
            <a:endParaRPr lang="en-PH" dirty="0" smtClean="0"/>
          </a:p>
          <a:p>
            <a:r>
              <a:rPr lang="en-PH" dirty="0" smtClean="0"/>
              <a:t>The benches for the teams are located beside the scores table, outside the free zone.</a:t>
            </a:r>
            <a:endParaRPr lang="en-PH" dirty="0"/>
          </a:p>
        </p:txBody>
      </p:sp>
      <p:pic>
        <p:nvPicPr>
          <p:cNvPr id="4" name="Picture 3">
            <a:hlinkClick r:id="rId3" action="ppaction://hlinksldjump"/>
          </p:cNvPr>
          <p:cNvPicPr/>
          <p:nvPr/>
        </p:nvPicPr>
        <p:blipFill>
          <a:blip r:embed="rId4"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ox(in)">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62200" y="990600"/>
            <a:ext cx="4576446" cy="923330"/>
          </a:xfrm>
          <a:prstGeom prst="rect">
            <a:avLst/>
          </a:prstGeom>
          <a:noFill/>
        </p:spPr>
        <p:txBody>
          <a:bodyPr wrap="none" lIns="91440" tIns="45720" rIns="91440" bIns="45720">
            <a:spAutoFit/>
          </a:bodyPr>
          <a:lstStyle/>
          <a:p>
            <a:pPr algn="ctr"/>
            <a:r>
              <a:rPr lang="en-PH"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Equipment </a:t>
            </a:r>
            <a:endParaRPr lang="en-PH" sz="5400" b="1" cap="all" spc="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Rectangle 2"/>
          <p:cNvSpPr/>
          <p:nvPr/>
        </p:nvSpPr>
        <p:spPr>
          <a:xfrm>
            <a:off x="762000" y="1981200"/>
            <a:ext cx="7467600" cy="1754326"/>
          </a:xfrm>
          <a:prstGeom prst="rect">
            <a:avLst/>
          </a:prstGeom>
        </p:spPr>
        <p:txBody>
          <a:bodyPr wrap="square">
            <a:spAutoFit/>
          </a:bodyPr>
          <a:lstStyle/>
          <a:p>
            <a:r>
              <a:rPr lang="en-PH" dirty="0" smtClean="0"/>
              <a:t>A players equipment consists of jersey, shorts, socks must and sport shoes</a:t>
            </a:r>
          </a:p>
          <a:p>
            <a:endParaRPr lang="en-PH" dirty="0" smtClean="0"/>
          </a:p>
          <a:p>
            <a:r>
              <a:rPr lang="en-PH" dirty="0" smtClean="0"/>
              <a:t>Players jerseys must be numbered  from 1 to 18.</a:t>
            </a:r>
          </a:p>
          <a:p>
            <a:endParaRPr lang="en-PH" dirty="0" smtClean="0"/>
          </a:p>
          <a:p>
            <a:r>
              <a:rPr lang="en-PH" b="1" dirty="0" smtClean="0"/>
              <a:t>For FIVB, world and Compositions, players jerseys must be numbered 1 to 20.  </a:t>
            </a:r>
          </a:p>
        </p:txBody>
      </p:sp>
      <p:pic>
        <p:nvPicPr>
          <p:cNvPr id="4" name="Picture 3">
            <a:hlinkClick r:id="rId3" action="ppaction://hlinksldjump"/>
          </p:cNvPr>
          <p:cNvPicPr/>
          <p:nvPr/>
        </p:nvPicPr>
        <p:blipFill>
          <a:blip r:embed="rId4"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down)">
                                      <p:cBhvr>
                                        <p:cTn id="23" dur="580">
                                          <p:stCondLst>
                                            <p:cond delay="0"/>
                                          </p:stCondLst>
                                        </p:cTn>
                                        <p:tgtEl>
                                          <p:spTgt spid="3"/>
                                        </p:tgtEl>
                                      </p:cBhvr>
                                    </p:animEffect>
                                    <p:anim calcmode="lin" valueType="num">
                                      <p:cBhvr>
                                        <p:cTn id="24"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gtEl>
                                      </p:cBhvr>
                                      <p:to x="100000" y="60000"/>
                                    </p:animScale>
                                    <p:animScale>
                                      <p:cBhvr>
                                        <p:cTn id="30" dur="166" decel="50000">
                                          <p:stCondLst>
                                            <p:cond delay="676"/>
                                          </p:stCondLst>
                                        </p:cTn>
                                        <p:tgtEl>
                                          <p:spTgt spid="3"/>
                                        </p:tgtEl>
                                      </p:cBhvr>
                                      <p:to x="100000" y="100000"/>
                                    </p:animScale>
                                    <p:animScale>
                                      <p:cBhvr>
                                        <p:cTn id="31" dur="26">
                                          <p:stCondLst>
                                            <p:cond delay="1312"/>
                                          </p:stCondLst>
                                        </p:cTn>
                                        <p:tgtEl>
                                          <p:spTgt spid="3"/>
                                        </p:tgtEl>
                                      </p:cBhvr>
                                      <p:to x="100000" y="80000"/>
                                    </p:animScale>
                                    <p:animScale>
                                      <p:cBhvr>
                                        <p:cTn id="32" dur="166" decel="50000">
                                          <p:stCondLst>
                                            <p:cond delay="1338"/>
                                          </p:stCondLst>
                                        </p:cTn>
                                        <p:tgtEl>
                                          <p:spTgt spid="3"/>
                                        </p:tgtEl>
                                      </p:cBhvr>
                                      <p:to x="100000" y="100000"/>
                                    </p:animScale>
                                    <p:animScale>
                                      <p:cBhvr>
                                        <p:cTn id="33" dur="26">
                                          <p:stCondLst>
                                            <p:cond delay="1642"/>
                                          </p:stCondLst>
                                        </p:cTn>
                                        <p:tgtEl>
                                          <p:spTgt spid="3"/>
                                        </p:tgtEl>
                                      </p:cBhvr>
                                      <p:to x="100000" y="90000"/>
                                    </p:animScale>
                                    <p:animScale>
                                      <p:cBhvr>
                                        <p:cTn id="34" dur="166" decel="50000">
                                          <p:stCondLst>
                                            <p:cond delay="1668"/>
                                          </p:stCondLst>
                                        </p:cTn>
                                        <p:tgtEl>
                                          <p:spTgt spid="3"/>
                                        </p:tgtEl>
                                      </p:cBhvr>
                                      <p:to x="100000" y="100000"/>
                                    </p:animScale>
                                    <p:animScale>
                                      <p:cBhvr>
                                        <p:cTn id="35" dur="26">
                                          <p:stCondLst>
                                            <p:cond delay="1808"/>
                                          </p:stCondLst>
                                        </p:cTn>
                                        <p:tgtEl>
                                          <p:spTgt spid="3"/>
                                        </p:tgtEl>
                                      </p:cBhvr>
                                      <p:to x="100000" y="95000"/>
                                    </p:animScale>
                                    <p:animScale>
                                      <p:cBhvr>
                                        <p:cTn id="36"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90048" y="1066800"/>
            <a:ext cx="6353471" cy="707886"/>
          </a:xfrm>
          <a:prstGeom prst="rect">
            <a:avLst/>
          </a:prstGeom>
          <a:noFill/>
        </p:spPr>
        <p:txBody>
          <a:bodyPr wrap="none" lIns="91440" tIns="45720" rIns="91440" bIns="45720">
            <a:spAutoFit/>
          </a:bodyPr>
          <a:lstStyle/>
          <a:p>
            <a:pPr algn="ctr"/>
            <a:r>
              <a:rPr lang="en-PH" sz="4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Faults or Violations </a:t>
            </a:r>
            <a:endParaRPr lang="en-PH" sz="4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Rectangle 2"/>
          <p:cNvSpPr/>
          <p:nvPr/>
        </p:nvSpPr>
        <p:spPr>
          <a:xfrm>
            <a:off x="2286000" y="1859340"/>
            <a:ext cx="4572000" cy="3416320"/>
          </a:xfrm>
          <a:prstGeom prst="rect">
            <a:avLst/>
          </a:prstGeom>
        </p:spPr>
        <p:txBody>
          <a:bodyPr>
            <a:spAutoFit/>
          </a:bodyPr>
          <a:lstStyle/>
          <a:p>
            <a:pPr>
              <a:defRPr/>
            </a:pPr>
            <a:r>
              <a:rPr lang="en-PH" sz="2400" dirty="0" smtClean="0"/>
              <a:t> </a:t>
            </a:r>
          </a:p>
          <a:p>
            <a:r>
              <a:rPr lang="en-PH" sz="2400" dirty="0" smtClean="0">
                <a:hlinkClick r:id="rId3" action="ppaction://hlinksldjump"/>
              </a:rPr>
              <a:t>Team Hits</a:t>
            </a:r>
            <a:endParaRPr lang="en-PH" sz="2400" dirty="0" smtClean="0"/>
          </a:p>
          <a:p>
            <a:r>
              <a:rPr lang="en-PH" sz="2400" dirty="0" smtClean="0">
                <a:hlinkClick r:id="rId4" action="ppaction://hlinksldjump"/>
              </a:rPr>
              <a:t>Contact with the Net</a:t>
            </a:r>
            <a:endParaRPr lang="en-PH" sz="2400" dirty="0" smtClean="0"/>
          </a:p>
          <a:p>
            <a:r>
              <a:rPr lang="en-PH" sz="2400" dirty="0" smtClean="0">
                <a:hlinkClick r:id="rId5" action="ppaction://hlinksldjump"/>
              </a:rPr>
              <a:t>Positional fault</a:t>
            </a:r>
            <a:endParaRPr lang="en-PH" sz="2400" dirty="0" smtClean="0"/>
          </a:p>
          <a:p>
            <a:r>
              <a:rPr lang="en-PH" sz="2400" dirty="0" smtClean="0">
                <a:hlinkClick r:id="rId6" action="ppaction://hlinksldjump"/>
              </a:rPr>
              <a:t>Rotational Fault</a:t>
            </a:r>
            <a:endParaRPr lang="en-PH" sz="2400" dirty="0" smtClean="0"/>
          </a:p>
          <a:p>
            <a:r>
              <a:rPr lang="en-PH" sz="2400" dirty="0" smtClean="0">
                <a:hlinkClick r:id="rId7" action="ppaction://hlinksldjump"/>
              </a:rPr>
              <a:t>Lifting</a:t>
            </a:r>
            <a:endParaRPr lang="en-PH" sz="2400" dirty="0" smtClean="0"/>
          </a:p>
          <a:p>
            <a:pPr marL="285750" indent="-285750">
              <a:buNone/>
            </a:pPr>
            <a:r>
              <a:rPr lang="en-PH" sz="2400" dirty="0" smtClean="0">
                <a:hlinkClick r:id="rId8" action="ppaction://hlinksldjump"/>
              </a:rPr>
              <a:t>Attack Hit Fault</a:t>
            </a:r>
            <a:endParaRPr lang="en-PH" sz="2400" dirty="0" smtClean="0"/>
          </a:p>
          <a:p>
            <a:pPr marL="285750" indent="-285750">
              <a:buNone/>
            </a:pPr>
            <a:r>
              <a:rPr lang="en-PH" sz="2400" dirty="0" smtClean="0">
                <a:hlinkClick r:id="rId9" action="ppaction://hlinksldjump"/>
              </a:rPr>
              <a:t>Blocking fault</a:t>
            </a:r>
            <a:endParaRPr lang="en-PH" sz="2400" dirty="0" smtClean="0"/>
          </a:p>
          <a:p>
            <a:pPr marL="285750" indent="-285750">
              <a:buNone/>
            </a:pPr>
            <a:r>
              <a:rPr lang="en-PH" sz="2400" dirty="0" smtClean="0">
                <a:hlinkClick r:id="rId10" action="ppaction://hlinksldjump"/>
              </a:rPr>
              <a:t>Serving Fault</a:t>
            </a:r>
            <a:endParaRPr lang="en-PH" sz="2400" dirty="0" smtClean="0"/>
          </a:p>
        </p:txBody>
      </p:sp>
      <p:pic>
        <p:nvPicPr>
          <p:cNvPr id="4" name="Picture 3">
            <a:hlinkClick r:id="rId11" action="ppaction://hlinksldjump"/>
          </p:cNvPr>
          <p:cNvPicPr/>
          <p:nvPr/>
        </p:nvPicPr>
        <p:blipFill>
          <a:blip r:embed="rId12"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2000"/>
                                        <p:tgtEl>
                                          <p:spTgt spid="2"/>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checkerboard(across)">
                                      <p:cBhvr>
                                        <p:cTn id="10"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76400" y="1066800"/>
            <a:ext cx="5609870" cy="923330"/>
          </a:xfrm>
          <a:prstGeom prst="rect">
            <a:avLst/>
          </a:prstGeom>
          <a:noFill/>
        </p:spPr>
        <p:txBody>
          <a:bodyPr wrap="none" lIns="91440" tIns="45720" rIns="91440" bIns="45720">
            <a:spAutoFit/>
          </a:bodyPr>
          <a:lstStyle/>
          <a:p>
            <a:pPr algn="ctr"/>
            <a:r>
              <a:rPr lang="en-PH"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Serving Fault </a:t>
            </a:r>
            <a:endParaRPr lang="en-PH"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4" name="Rectangle 3"/>
          <p:cNvSpPr/>
          <p:nvPr/>
        </p:nvSpPr>
        <p:spPr>
          <a:xfrm>
            <a:off x="990600" y="2133600"/>
            <a:ext cx="7162800" cy="2308324"/>
          </a:xfrm>
          <a:prstGeom prst="rect">
            <a:avLst/>
          </a:prstGeom>
        </p:spPr>
        <p:txBody>
          <a:bodyPr wrap="square">
            <a:spAutoFit/>
          </a:bodyPr>
          <a:lstStyle/>
          <a:p>
            <a:pPr>
              <a:buFont typeface="Arial" pitchFamily="34" charset="0"/>
              <a:buChar char="•"/>
            </a:pPr>
            <a:r>
              <a:rPr lang="en-PH" dirty="0" smtClean="0"/>
              <a:t> serving out of rotational </a:t>
            </a:r>
          </a:p>
          <a:p>
            <a:pPr>
              <a:buFont typeface="Arial" pitchFamily="34" charset="0"/>
              <a:buChar char="•"/>
            </a:pPr>
            <a:r>
              <a:rPr lang="en-PH" dirty="0" smtClean="0"/>
              <a:t> Ball not toss</a:t>
            </a:r>
          </a:p>
          <a:p>
            <a:pPr>
              <a:buFont typeface="Arial" pitchFamily="34" charset="0"/>
              <a:buChar char="•"/>
            </a:pPr>
            <a:r>
              <a:rPr lang="en-PH" dirty="0" smtClean="0"/>
              <a:t>Stepping or entering the line before serving</a:t>
            </a:r>
          </a:p>
          <a:p>
            <a:pPr>
              <a:buFont typeface="Arial" pitchFamily="34" charset="0"/>
              <a:buChar char="•"/>
            </a:pPr>
            <a:r>
              <a:rPr lang="en-PH" dirty="0" smtClean="0"/>
              <a:t> Service attempt</a:t>
            </a:r>
          </a:p>
          <a:p>
            <a:pPr>
              <a:buFont typeface="Arial" pitchFamily="34" charset="0"/>
              <a:buChar char="•"/>
            </a:pPr>
            <a:r>
              <a:rPr lang="en-PH" dirty="0" smtClean="0"/>
              <a:t> Serving the ball using foot/feet.</a:t>
            </a:r>
          </a:p>
          <a:p>
            <a:pPr>
              <a:buFont typeface="Arial" pitchFamily="34" charset="0"/>
              <a:buChar char="•"/>
            </a:pPr>
            <a:r>
              <a:rPr lang="en-PH" dirty="0" smtClean="0"/>
              <a:t> when the libero serve. </a:t>
            </a:r>
          </a:p>
          <a:p>
            <a:pPr>
              <a:buFont typeface="Arial" pitchFamily="34" charset="0"/>
              <a:buChar char="•"/>
            </a:pPr>
            <a:r>
              <a:rPr lang="en-PH" dirty="0" smtClean="0"/>
              <a:t> Serving with both hand </a:t>
            </a:r>
          </a:p>
          <a:p>
            <a:pPr>
              <a:buFont typeface="Arial" pitchFamily="34" charset="0"/>
              <a:buChar char="•"/>
            </a:pPr>
            <a:r>
              <a:rPr lang="en-PH" dirty="0" smtClean="0"/>
              <a:t> The server must hit the ball within eight seconds. </a:t>
            </a:r>
            <a:endParaRPr lang="en-PH" dirty="0"/>
          </a:p>
        </p:txBody>
      </p:sp>
      <p:pic>
        <p:nvPicPr>
          <p:cNvPr id="5" name="Picture 4">
            <a:hlinkClick r:id="rId3" action="ppaction://hlinksldjump"/>
          </p:cNvPr>
          <p:cNvPicPr/>
          <p:nvPr/>
        </p:nvPicPr>
        <p:blipFill>
          <a:blip r:embed="rId4"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down)">
                                      <p:cBhvr>
                                        <p:cTn id="23" dur="580">
                                          <p:stCondLst>
                                            <p:cond delay="0"/>
                                          </p:stCondLst>
                                        </p:cTn>
                                        <p:tgtEl>
                                          <p:spTgt spid="4"/>
                                        </p:tgtEl>
                                      </p:cBhvr>
                                    </p:animEffect>
                                    <p:anim calcmode="lin" valueType="num">
                                      <p:cBhvr>
                                        <p:cTn id="24"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9" dur="26">
                                          <p:stCondLst>
                                            <p:cond delay="650"/>
                                          </p:stCondLst>
                                        </p:cTn>
                                        <p:tgtEl>
                                          <p:spTgt spid="4"/>
                                        </p:tgtEl>
                                      </p:cBhvr>
                                      <p:to x="100000" y="60000"/>
                                    </p:animScale>
                                    <p:animScale>
                                      <p:cBhvr>
                                        <p:cTn id="30" dur="166" decel="50000">
                                          <p:stCondLst>
                                            <p:cond delay="676"/>
                                          </p:stCondLst>
                                        </p:cTn>
                                        <p:tgtEl>
                                          <p:spTgt spid="4"/>
                                        </p:tgtEl>
                                      </p:cBhvr>
                                      <p:to x="100000" y="100000"/>
                                    </p:animScale>
                                    <p:animScale>
                                      <p:cBhvr>
                                        <p:cTn id="31" dur="26">
                                          <p:stCondLst>
                                            <p:cond delay="1312"/>
                                          </p:stCondLst>
                                        </p:cTn>
                                        <p:tgtEl>
                                          <p:spTgt spid="4"/>
                                        </p:tgtEl>
                                      </p:cBhvr>
                                      <p:to x="100000" y="80000"/>
                                    </p:animScale>
                                    <p:animScale>
                                      <p:cBhvr>
                                        <p:cTn id="32" dur="166" decel="50000">
                                          <p:stCondLst>
                                            <p:cond delay="1338"/>
                                          </p:stCondLst>
                                        </p:cTn>
                                        <p:tgtEl>
                                          <p:spTgt spid="4"/>
                                        </p:tgtEl>
                                      </p:cBhvr>
                                      <p:to x="100000" y="100000"/>
                                    </p:animScale>
                                    <p:animScale>
                                      <p:cBhvr>
                                        <p:cTn id="33" dur="26">
                                          <p:stCondLst>
                                            <p:cond delay="1642"/>
                                          </p:stCondLst>
                                        </p:cTn>
                                        <p:tgtEl>
                                          <p:spTgt spid="4"/>
                                        </p:tgtEl>
                                      </p:cBhvr>
                                      <p:to x="100000" y="90000"/>
                                    </p:animScale>
                                    <p:animScale>
                                      <p:cBhvr>
                                        <p:cTn id="34" dur="166" decel="50000">
                                          <p:stCondLst>
                                            <p:cond delay="1668"/>
                                          </p:stCondLst>
                                        </p:cTn>
                                        <p:tgtEl>
                                          <p:spTgt spid="4"/>
                                        </p:tgtEl>
                                      </p:cBhvr>
                                      <p:to x="100000" y="100000"/>
                                    </p:animScale>
                                    <p:animScale>
                                      <p:cBhvr>
                                        <p:cTn id="35" dur="26">
                                          <p:stCondLst>
                                            <p:cond delay="1808"/>
                                          </p:stCondLst>
                                        </p:cTn>
                                        <p:tgtEl>
                                          <p:spTgt spid="4"/>
                                        </p:tgtEl>
                                      </p:cBhvr>
                                      <p:to x="100000" y="95000"/>
                                    </p:animScale>
                                    <p:animScale>
                                      <p:cBhvr>
                                        <p:cTn id="36" dur="166" decel="50000">
                                          <p:stCondLst>
                                            <p:cond delay="1834"/>
                                          </p:stCondLst>
                                        </p:cTn>
                                        <p:tgtEl>
                                          <p:spTgt spid="4"/>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wipe(down)">
                                      <p:cBhvr>
                                        <p:cTn id="39" dur="580">
                                          <p:stCondLst>
                                            <p:cond delay="0"/>
                                          </p:stCondLst>
                                        </p:cTn>
                                        <p:tgtEl>
                                          <p:spTgt spid="5"/>
                                        </p:tgtEl>
                                      </p:cBhvr>
                                    </p:animEffect>
                                    <p:anim calcmode="lin" valueType="num">
                                      <p:cBhvr>
                                        <p:cTn id="40"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45" dur="26">
                                          <p:stCondLst>
                                            <p:cond delay="650"/>
                                          </p:stCondLst>
                                        </p:cTn>
                                        <p:tgtEl>
                                          <p:spTgt spid="5"/>
                                        </p:tgtEl>
                                      </p:cBhvr>
                                      <p:to x="100000" y="60000"/>
                                    </p:animScale>
                                    <p:animScale>
                                      <p:cBhvr>
                                        <p:cTn id="46" dur="166" decel="50000">
                                          <p:stCondLst>
                                            <p:cond delay="676"/>
                                          </p:stCondLst>
                                        </p:cTn>
                                        <p:tgtEl>
                                          <p:spTgt spid="5"/>
                                        </p:tgtEl>
                                      </p:cBhvr>
                                      <p:to x="100000" y="100000"/>
                                    </p:animScale>
                                    <p:animScale>
                                      <p:cBhvr>
                                        <p:cTn id="47" dur="26">
                                          <p:stCondLst>
                                            <p:cond delay="1312"/>
                                          </p:stCondLst>
                                        </p:cTn>
                                        <p:tgtEl>
                                          <p:spTgt spid="5"/>
                                        </p:tgtEl>
                                      </p:cBhvr>
                                      <p:to x="100000" y="80000"/>
                                    </p:animScale>
                                    <p:animScale>
                                      <p:cBhvr>
                                        <p:cTn id="48" dur="166" decel="50000">
                                          <p:stCondLst>
                                            <p:cond delay="1338"/>
                                          </p:stCondLst>
                                        </p:cTn>
                                        <p:tgtEl>
                                          <p:spTgt spid="5"/>
                                        </p:tgtEl>
                                      </p:cBhvr>
                                      <p:to x="100000" y="100000"/>
                                    </p:animScale>
                                    <p:animScale>
                                      <p:cBhvr>
                                        <p:cTn id="49" dur="26">
                                          <p:stCondLst>
                                            <p:cond delay="1642"/>
                                          </p:stCondLst>
                                        </p:cTn>
                                        <p:tgtEl>
                                          <p:spTgt spid="5"/>
                                        </p:tgtEl>
                                      </p:cBhvr>
                                      <p:to x="100000" y="90000"/>
                                    </p:animScale>
                                    <p:animScale>
                                      <p:cBhvr>
                                        <p:cTn id="50" dur="166" decel="50000">
                                          <p:stCondLst>
                                            <p:cond delay="1668"/>
                                          </p:stCondLst>
                                        </p:cTn>
                                        <p:tgtEl>
                                          <p:spTgt spid="5"/>
                                        </p:tgtEl>
                                      </p:cBhvr>
                                      <p:to x="100000" y="100000"/>
                                    </p:animScale>
                                    <p:animScale>
                                      <p:cBhvr>
                                        <p:cTn id="51" dur="26">
                                          <p:stCondLst>
                                            <p:cond delay="1808"/>
                                          </p:stCondLst>
                                        </p:cTn>
                                        <p:tgtEl>
                                          <p:spTgt spid="5"/>
                                        </p:tgtEl>
                                      </p:cBhvr>
                                      <p:to x="100000" y="95000"/>
                                    </p:animScale>
                                    <p:animScale>
                                      <p:cBhvr>
                                        <p:cTn id="52"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990600"/>
            <a:ext cx="6145850" cy="923330"/>
          </a:xfrm>
          <a:prstGeom prst="rect">
            <a:avLst/>
          </a:prstGeom>
          <a:noFill/>
        </p:spPr>
        <p:txBody>
          <a:bodyPr wrap="none" lIns="91440" tIns="45720" rIns="91440" bIns="45720">
            <a:spAutoFit/>
          </a:bodyPr>
          <a:lstStyle/>
          <a:p>
            <a:pPr algn="ctr"/>
            <a:r>
              <a:rPr lang="en-PH"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Blocking Fault</a:t>
            </a:r>
            <a:endParaRPr lang="en-PH" sz="5400" b="1" cap="all" spc="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Rectangle 2"/>
          <p:cNvSpPr/>
          <p:nvPr/>
        </p:nvSpPr>
        <p:spPr>
          <a:xfrm>
            <a:off x="990600" y="2413338"/>
            <a:ext cx="7315200" cy="1938992"/>
          </a:xfrm>
          <a:prstGeom prst="rect">
            <a:avLst/>
          </a:prstGeom>
        </p:spPr>
        <p:txBody>
          <a:bodyPr wrap="square">
            <a:spAutoFit/>
          </a:bodyPr>
          <a:lstStyle/>
          <a:p>
            <a:pPr>
              <a:buFont typeface="Arial" pitchFamily="34" charset="0"/>
              <a:buChar char="•"/>
            </a:pPr>
            <a:r>
              <a:rPr lang="en-PH" sz="2400" dirty="0" smtClean="0"/>
              <a:t> Blocking the serve ball</a:t>
            </a:r>
          </a:p>
          <a:p>
            <a:pPr>
              <a:buFont typeface="Arial" pitchFamily="34" charset="0"/>
              <a:buChar char="•"/>
            </a:pPr>
            <a:r>
              <a:rPr lang="en-PH" sz="2400" dirty="0" smtClean="0"/>
              <a:t> A libero attempts an individual or collective block</a:t>
            </a:r>
          </a:p>
          <a:p>
            <a:pPr>
              <a:buFont typeface="Arial" pitchFamily="34" charset="0"/>
              <a:buChar char="•"/>
            </a:pPr>
            <a:r>
              <a:rPr lang="en-PH" sz="2400" dirty="0" smtClean="0"/>
              <a:t> Blocking the opponents serve</a:t>
            </a:r>
          </a:p>
          <a:p>
            <a:pPr>
              <a:buFont typeface="Arial" pitchFamily="34" charset="0"/>
              <a:buChar char="•"/>
            </a:pPr>
            <a:r>
              <a:rPr lang="en-PH" sz="2400" dirty="0" smtClean="0"/>
              <a:t> A back row players or a libero player completes a block or participates in a completed block</a:t>
            </a:r>
          </a:p>
        </p:txBody>
      </p:sp>
      <p:pic>
        <p:nvPicPr>
          <p:cNvPr id="4" name="Picture 3">
            <a:hlinkClick r:id="rId3" action="ppaction://hlinksldjump"/>
          </p:cNvPr>
          <p:cNvPicPr/>
          <p:nvPr/>
        </p:nvPicPr>
        <p:blipFill>
          <a:blip r:embed="rId4" cstate="print"/>
          <a:srcRect/>
          <a:stretch>
            <a:fillRect/>
          </a:stretch>
        </p:blipFill>
        <p:spPr bwMode="auto">
          <a:xfrm>
            <a:off x="8077200" y="60960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down)">
                                      <p:cBhvr>
                                        <p:cTn id="23" dur="580">
                                          <p:stCondLst>
                                            <p:cond delay="0"/>
                                          </p:stCondLst>
                                        </p:cTn>
                                        <p:tgtEl>
                                          <p:spTgt spid="3"/>
                                        </p:tgtEl>
                                      </p:cBhvr>
                                    </p:animEffect>
                                    <p:anim calcmode="lin" valueType="num">
                                      <p:cBhvr>
                                        <p:cTn id="24"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gtEl>
                                      </p:cBhvr>
                                      <p:to x="100000" y="60000"/>
                                    </p:animScale>
                                    <p:animScale>
                                      <p:cBhvr>
                                        <p:cTn id="30" dur="166" decel="50000">
                                          <p:stCondLst>
                                            <p:cond delay="676"/>
                                          </p:stCondLst>
                                        </p:cTn>
                                        <p:tgtEl>
                                          <p:spTgt spid="3"/>
                                        </p:tgtEl>
                                      </p:cBhvr>
                                      <p:to x="100000" y="100000"/>
                                    </p:animScale>
                                    <p:animScale>
                                      <p:cBhvr>
                                        <p:cTn id="31" dur="26">
                                          <p:stCondLst>
                                            <p:cond delay="1312"/>
                                          </p:stCondLst>
                                        </p:cTn>
                                        <p:tgtEl>
                                          <p:spTgt spid="3"/>
                                        </p:tgtEl>
                                      </p:cBhvr>
                                      <p:to x="100000" y="80000"/>
                                    </p:animScale>
                                    <p:animScale>
                                      <p:cBhvr>
                                        <p:cTn id="32" dur="166" decel="50000">
                                          <p:stCondLst>
                                            <p:cond delay="1338"/>
                                          </p:stCondLst>
                                        </p:cTn>
                                        <p:tgtEl>
                                          <p:spTgt spid="3"/>
                                        </p:tgtEl>
                                      </p:cBhvr>
                                      <p:to x="100000" y="100000"/>
                                    </p:animScale>
                                    <p:animScale>
                                      <p:cBhvr>
                                        <p:cTn id="33" dur="26">
                                          <p:stCondLst>
                                            <p:cond delay="1642"/>
                                          </p:stCondLst>
                                        </p:cTn>
                                        <p:tgtEl>
                                          <p:spTgt spid="3"/>
                                        </p:tgtEl>
                                      </p:cBhvr>
                                      <p:to x="100000" y="90000"/>
                                    </p:animScale>
                                    <p:animScale>
                                      <p:cBhvr>
                                        <p:cTn id="34" dur="166" decel="50000">
                                          <p:stCondLst>
                                            <p:cond delay="1668"/>
                                          </p:stCondLst>
                                        </p:cTn>
                                        <p:tgtEl>
                                          <p:spTgt spid="3"/>
                                        </p:tgtEl>
                                      </p:cBhvr>
                                      <p:to x="100000" y="100000"/>
                                    </p:animScale>
                                    <p:animScale>
                                      <p:cBhvr>
                                        <p:cTn id="35" dur="26">
                                          <p:stCondLst>
                                            <p:cond delay="1808"/>
                                          </p:stCondLst>
                                        </p:cTn>
                                        <p:tgtEl>
                                          <p:spTgt spid="3"/>
                                        </p:tgtEl>
                                      </p:cBhvr>
                                      <p:to x="100000" y="95000"/>
                                    </p:animScale>
                                    <p:animScale>
                                      <p:cBhvr>
                                        <p:cTn id="36" dur="166" decel="50000">
                                          <p:stCondLst>
                                            <p:cond delay="1834"/>
                                          </p:stCondLst>
                                        </p:cTn>
                                        <p:tgtEl>
                                          <p:spTgt spid="3"/>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4"/>
                                        </p:tgtEl>
                                        <p:attrNameLst>
                                          <p:attrName>style.visibility</p:attrName>
                                        </p:attrNameLst>
                                      </p:cBhvr>
                                      <p:to>
                                        <p:strVal val="visible"/>
                                      </p:to>
                                    </p:set>
                                    <p:animEffect transition="in" filter="wipe(down)">
                                      <p:cBhvr>
                                        <p:cTn id="39" dur="580">
                                          <p:stCondLst>
                                            <p:cond delay="0"/>
                                          </p:stCondLst>
                                        </p:cTn>
                                        <p:tgtEl>
                                          <p:spTgt spid="4"/>
                                        </p:tgtEl>
                                      </p:cBhvr>
                                    </p:animEffect>
                                    <p:anim calcmode="lin" valueType="num">
                                      <p:cBhvr>
                                        <p:cTn id="40"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45" dur="26">
                                          <p:stCondLst>
                                            <p:cond delay="650"/>
                                          </p:stCondLst>
                                        </p:cTn>
                                        <p:tgtEl>
                                          <p:spTgt spid="4"/>
                                        </p:tgtEl>
                                      </p:cBhvr>
                                      <p:to x="100000" y="60000"/>
                                    </p:animScale>
                                    <p:animScale>
                                      <p:cBhvr>
                                        <p:cTn id="46" dur="166" decel="50000">
                                          <p:stCondLst>
                                            <p:cond delay="676"/>
                                          </p:stCondLst>
                                        </p:cTn>
                                        <p:tgtEl>
                                          <p:spTgt spid="4"/>
                                        </p:tgtEl>
                                      </p:cBhvr>
                                      <p:to x="100000" y="100000"/>
                                    </p:animScale>
                                    <p:animScale>
                                      <p:cBhvr>
                                        <p:cTn id="47" dur="26">
                                          <p:stCondLst>
                                            <p:cond delay="1312"/>
                                          </p:stCondLst>
                                        </p:cTn>
                                        <p:tgtEl>
                                          <p:spTgt spid="4"/>
                                        </p:tgtEl>
                                      </p:cBhvr>
                                      <p:to x="100000" y="80000"/>
                                    </p:animScale>
                                    <p:animScale>
                                      <p:cBhvr>
                                        <p:cTn id="48" dur="166" decel="50000">
                                          <p:stCondLst>
                                            <p:cond delay="1338"/>
                                          </p:stCondLst>
                                        </p:cTn>
                                        <p:tgtEl>
                                          <p:spTgt spid="4"/>
                                        </p:tgtEl>
                                      </p:cBhvr>
                                      <p:to x="100000" y="100000"/>
                                    </p:animScale>
                                    <p:animScale>
                                      <p:cBhvr>
                                        <p:cTn id="49" dur="26">
                                          <p:stCondLst>
                                            <p:cond delay="1642"/>
                                          </p:stCondLst>
                                        </p:cTn>
                                        <p:tgtEl>
                                          <p:spTgt spid="4"/>
                                        </p:tgtEl>
                                      </p:cBhvr>
                                      <p:to x="100000" y="90000"/>
                                    </p:animScale>
                                    <p:animScale>
                                      <p:cBhvr>
                                        <p:cTn id="50" dur="166" decel="50000">
                                          <p:stCondLst>
                                            <p:cond delay="1668"/>
                                          </p:stCondLst>
                                        </p:cTn>
                                        <p:tgtEl>
                                          <p:spTgt spid="4"/>
                                        </p:tgtEl>
                                      </p:cBhvr>
                                      <p:to x="100000" y="100000"/>
                                    </p:animScale>
                                    <p:animScale>
                                      <p:cBhvr>
                                        <p:cTn id="51" dur="26">
                                          <p:stCondLst>
                                            <p:cond delay="1808"/>
                                          </p:stCondLst>
                                        </p:cTn>
                                        <p:tgtEl>
                                          <p:spTgt spid="4"/>
                                        </p:tgtEl>
                                      </p:cBhvr>
                                      <p:to x="100000" y="95000"/>
                                    </p:animScale>
                                    <p:animScale>
                                      <p:cBhvr>
                                        <p:cTn id="52"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0" y="914400"/>
            <a:ext cx="6679457" cy="923330"/>
          </a:xfrm>
          <a:prstGeom prst="rect">
            <a:avLst/>
          </a:prstGeom>
          <a:noFill/>
        </p:spPr>
        <p:txBody>
          <a:bodyPr wrap="none" lIns="91440" tIns="45720" rIns="91440" bIns="45720">
            <a:spAutoFit/>
          </a:bodyPr>
          <a:lstStyle/>
          <a:p>
            <a:pPr algn="ctr"/>
            <a:r>
              <a:rPr lang="en-PH"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Attack Hit Fault </a:t>
            </a:r>
            <a:endParaRPr lang="en-PH" sz="5400" b="1" cap="all" spc="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Rectangle 2"/>
          <p:cNvSpPr/>
          <p:nvPr/>
        </p:nvSpPr>
        <p:spPr>
          <a:xfrm>
            <a:off x="914400" y="1997839"/>
            <a:ext cx="7620000" cy="3416320"/>
          </a:xfrm>
          <a:prstGeom prst="rect">
            <a:avLst/>
          </a:prstGeom>
        </p:spPr>
        <p:txBody>
          <a:bodyPr wrap="square">
            <a:spAutoFit/>
          </a:bodyPr>
          <a:lstStyle/>
          <a:p>
            <a:pPr>
              <a:buFont typeface="Arial" pitchFamily="34" charset="0"/>
              <a:buChar char="•"/>
            </a:pPr>
            <a:r>
              <a:rPr lang="en-PH" sz="2400" dirty="0" smtClean="0"/>
              <a:t> A player hits the ball within the playing surface of the opposing team.</a:t>
            </a:r>
          </a:p>
          <a:p>
            <a:pPr>
              <a:buFont typeface="Arial" pitchFamily="34" charset="0"/>
              <a:buChar char="•"/>
            </a:pPr>
            <a:r>
              <a:rPr lang="en-PH" sz="2400" dirty="0" smtClean="0"/>
              <a:t> A player hits the ball out.</a:t>
            </a:r>
          </a:p>
          <a:p>
            <a:pPr>
              <a:buFont typeface="Arial" pitchFamily="34" charset="0"/>
              <a:buChar char="•"/>
            </a:pPr>
            <a:r>
              <a:rPr lang="en-PH" sz="2400" dirty="0" smtClean="0"/>
              <a:t> A back row player completes an attack hit from the front zone if at the moment of the ball is entirely higher than the top of the net.</a:t>
            </a:r>
          </a:p>
          <a:p>
            <a:pPr>
              <a:buFont typeface="Arial" pitchFamily="34" charset="0"/>
              <a:buChar char="•"/>
            </a:pPr>
            <a:r>
              <a:rPr lang="en-PH" sz="2400" dirty="0" smtClean="0"/>
              <a:t> A libero complete an attack hit if at the moment of the ball is entirely higher than the top of the net.</a:t>
            </a:r>
          </a:p>
          <a:p>
            <a:pPr>
              <a:buFont typeface="Arial" pitchFamily="34" charset="0"/>
              <a:buChar char="•"/>
            </a:pPr>
            <a:r>
              <a:rPr lang="en-PH" sz="2400" dirty="0" smtClean="0"/>
              <a:t>Spiking the serve ball.</a:t>
            </a:r>
            <a:endParaRPr lang="en-PH" sz="2400" dirty="0"/>
          </a:p>
        </p:txBody>
      </p:sp>
      <p:pic>
        <p:nvPicPr>
          <p:cNvPr id="4" name="Picture 3">
            <a:hlinkClick r:id="rId3" action="ppaction://hlinksldjump"/>
          </p:cNvPr>
          <p:cNvPicPr/>
          <p:nvPr/>
        </p:nvPicPr>
        <p:blipFill>
          <a:blip r:embed="rId4"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down)">
                                      <p:cBhvr>
                                        <p:cTn id="23" dur="580">
                                          <p:stCondLst>
                                            <p:cond delay="0"/>
                                          </p:stCondLst>
                                        </p:cTn>
                                        <p:tgtEl>
                                          <p:spTgt spid="3"/>
                                        </p:tgtEl>
                                      </p:cBhvr>
                                    </p:animEffect>
                                    <p:anim calcmode="lin" valueType="num">
                                      <p:cBhvr>
                                        <p:cTn id="24"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gtEl>
                                      </p:cBhvr>
                                      <p:to x="100000" y="60000"/>
                                    </p:animScale>
                                    <p:animScale>
                                      <p:cBhvr>
                                        <p:cTn id="30" dur="166" decel="50000">
                                          <p:stCondLst>
                                            <p:cond delay="676"/>
                                          </p:stCondLst>
                                        </p:cTn>
                                        <p:tgtEl>
                                          <p:spTgt spid="3"/>
                                        </p:tgtEl>
                                      </p:cBhvr>
                                      <p:to x="100000" y="100000"/>
                                    </p:animScale>
                                    <p:animScale>
                                      <p:cBhvr>
                                        <p:cTn id="31" dur="26">
                                          <p:stCondLst>
                                            <p:cond delay="1312"/>
                                          </p:stCondLst>
                                        </p:cTn>
                                        <p:tgtEl>
                                          <p:spTgt spid="3"/>
                                        </p:tgtEl>
                                      </p:cBhvr>
                                      <p:to x="100000" y="80000"/>
                                    </p:animScale>
                                    <p:animScale>
                                      <p:cBhvr>
                                        <p:cTn id="32" dur="166" decel="50000">
                                          <p:stCondLst>
                                            <p:cond delay="1338"/>
                                          </p:stCondLst>
                                        </p:cTn>
                                        <p:tgtEl>
                                          <p:spTgt spid="3"/>
                                        </p:tgtEl>
                                      </p:cBhvr>
                                      <p:to x="100000" y="100000"/>
                                    </p:animScale>
                                    <p:animScale>
                                      <p:cBhvr>
                                        <p:cTn id="33" dur="26">
                                          <p:stCondLst>
                                            <p:cond delay="1642"/>
                                          </p:stCondLst>
                                        </p:cTn>
                                        <p:tgtEl>
                                          <p:spTgt spid="3"/>
                                        </p:tgtEl>
                                      </p:cBhvr>
                                      <p:to x="100000" y="90000"/>
                                    </p:animScale>
                                    <p:animScale>
                                      <p:cBhvr>
                                        <p:cTn id="34" dur="166" decel="50000">
                                          <p:stCondLst>
                                            <p:cond delay="1668"/>
                                          </p:stCondLst>
                                        </p:cTn>
                                        <p:tgtEl>
                                          <p:spTgt spid="3"/>
                                        </p:tgtEl>
                                      </p:cBhvr>
                                      <p:to x="100000" y="100000"/>
                                    </p:animScale>
                                    <p:animScale>
                                      <p:cBhvr>
                                        <p:cTn id="35" dur="26">
                                          <p:stCondLst>
                                            <p:cond delay="1808"/>
                                          </p:stCondLst>
                                        </p:cTn>
                                        <p:tgtEl>
                                          <p:spTgt spid="3"/>
                                        </p:tgtEl>
                                      </p:cBhvr>
                                      <p:to x="100000" y="95000"/>
                                    </p:animScale>
                                    <p:animScale>
                                      <p:cBhvr>
                                        <p:cTn id="36" dur="166" decel="50000">
                                          <p:stCondLst>
                                            <p:cond delay="1834"/>
                                          </p:stCondLst>
                                        </p:cTn>
                                        <p:tgtEl>
                                          <p:spTgt spid="3"/>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4"/>
                                        </p:tgtEl>
                                        <p:attrNameLst>
                                          <p:attrName>style.visibility</p:attrName>
                                        </p:attrNameLst>
                                      </p:cBhvr>
                                      <p:to>
                                        <p:strVal val="visible"/>
                                      </p:to>
                                    </p:set>
                                    <p:animEffect transition="in" filter="wipe(down)">
                                      <p:cBhvr>
                                        <p:cTn id="39" dur="580">
                                          <p:stCondLst>
                                            <p:cond delay="0"/>
                                          </p:stCondLst>
                                        </p:cTn>
                                        <p:tgtEl>
                                          <p:spTgt spid="4"/>
                                        </p:tgtEl>
                                      </p:cBhvr>
                                    </p:animEffect>
                                    <p:anim calcmode="lin" valueType="num">
                                      <p:cBhvr>
                                        <p:cTn id="40"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45" dur="26">
                                          <p:stCondLst>
                                            <p:cond delay="650"/>
                                          </p:stCondLst>
                                        </p:cTn>
                                        <p:tgtEl>
                                          <p:spTgt spid="4"/>
                                        </p:tgtEl>
                                      </p:cBhvr>
                                      <p:to x="100000" y="60000"/>
                                    </p:animScale>
                                    <p:animScale>
                                      <p:cBhvr>
                                        <p:cTn id="46" dur="166" decel="50000">
                                          <p:stCondLst>
                                            <p:cond delay="676"/>
                                          </p:stCondLst>
                                        </p:cTn>
                                        <p:tgtEl>
                                          <p:spTgt spid="4"/>
                                        </p:tgtEl>
                                      </p:cBhvr>
                                      <p:to x="100000" y="100000"/>
                                    </p:animScale>
                                    <p:animScale>
                                      <p:cBhvr>
                                        <p:cTn id="47" dur="26">
                                          <p:stCondLst>
                                            <p:cond delay="1312"/>
                                          </p:stCondLst>
                                        </p:cTn>
                                        <p:tgtEl>
                                          <p:spTgt spid="4"/>
                                        </p:tgtEl>
                                      </p:cBhvr>
                                      <p:to x="100000" y="80000"/>
                                    </p:animScale>
                                    <p:animScale>
                                      <p:cBhvr>
                                        <p:cTn id="48" dur="166" decel="50000">
                                          <p:stCondLst>
                                            <p:cond delay="1338"/>
                                          </p:stCondLst>
                                        </p:cTn>
                                        <p:tgtEl>
                                          <p:spTgt spid="4"/>
                                        </p:tgtEl>
                                      </p:cBhvr>
                                      <p:to x="100000" y="100000"/>
                                    </p:animScale>
                                    <p:animScale>
                                      <p:cBhvr>
                                        <p:cTn id="49" dur="26">
                                          <p:stCondLst>
                                            <p:cond delay="1642"/>
                                          </p:stCondLst>
                                        </p:cTn>
                                        <p:tgtEl>
                                          <p:spTgt spid="4"/>
                                        </p:tgtEl>
                                      </p:cBhvr>
                                      <p:to x="100000" y="90000"/>
                                    </p:animScale>
                                    <p:animScale>
                                      <p:cBhvr>
                                        <p:cTn id="50" dur="166" decel="50000">
                                          <p:stCondLst>
                                            <p:cond delay="1668"/>
                                          </p:stCondLst>
                                        </p:cTn>
                                        <p:tgtEl>
                                          <p:spTgt spid="4"/>
                                        </p:tgtEl>
                                      </p:cBhvr>
                                      <p:to x="100000" y="100000"/>
                                    </p:animScale>
                                    <p:animScale>
                                      <p:cBhvr>
                                        <p:cTn id="51" dur="26">
                                          <p:stCondLst>
                                            <p:cond delay="1808"/>
                                          </p:stCondLst>
                                        </p:cTn>
                                        <p:tgtEl>
                                          <p:spTgt spid="4"/>
                                        </p:tgtEl>
                                      </p:cBhvr>
                                      <p:to x="100000" y="95000"/>
                                    </p:animScale>
                                    <p:animScale>
                                      <p:cBhvr>
                                        <p:cTn id="52"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ttp://www.fivb.org/TheGame/William%20Morgan%20the%20creator%20of%20VB.jpg">
            <a:hlinkClick r:id="rId2"/>
          </p:cNvPr>
          <p:cNvPicPr/>
          <p:nvPr/>
        </p:nvPicPr>
        <p:blipFill>
          <a:blip r:embed="rId3" cstate="print"/>
          <a:srcRect/>
          <a:stretch>
            <a:fillRect/>
          </a:stretch>
        </p:blipFill>
        <p:spPr bwMode="auto">
          <a:xfrm>
            <a:off x="7162800" y="685800"/>
            <a:ext cx="1305128" cy="1600200"/>
          </a:xfrm>
          <a:prstGeom prst="rect">
            <a:avLst/>
          </a:prstGeom>
          <a:noFill/>
          <a:ln w="9525">
            <a:noFill/>
            <a:miter lim="800000"/>
            <a:headEnd/>
            <a:tailEnd/>
          </a:ln>
        </p:spPr>
      </p:pic>
      <p:sp>
        <p:nvSpPr>
          <p:cNvPr id="5" name="Rectangle 4"/>
          <p:cNvSpPr/>
          <p:nvPr/>
        </p:nvSpPr>
        <p:spPr>
          <a:xfrm>
            <a:off x="7086600" y="2286000"/>
            <a:ext cx="1821639" cy="400110"/>
          </a:xfrm>
          <a:prstGeom prst="rect">
            <a:avLst/>
          </a:prstGeom>
        </p:spPr>
        <p:txBody>
          <a:bodyPr wrap="square">
            <a:spAutoFit/>
          </a:bodyPr>
          <a:lstStyle/>
          <a:p>
            <a:r>
              <a:rPr lang="en-US" sz="1000" b="1" dirty="0" smtClean="0">
                <a:latin typeface="Arial" pitchFamily="34" charset="0"/>
                <a:cs typeface="Arial" pitchFamily="34" charset="0"/>
              </a:rPr>
              <a:t>William G. Morgan, </a:t>
            </a:r>
            <a:r>
              <a:rPr lang="en-US" sz="1000" dirty="0" smtClean="0">
                <a:latin typeface="Arial" pitchFamily="34" charset="0"/>
                <a:cs typeface="Arial" pitchFamily="34" charset="0"/>
              </a:rPr>
              <a:t>the creator of Volleyball</a:t>
            </a:r>
            <a:endParaRPr lang="en-PH" sz="1000" dirty="0">
              <a:latin typeface="Arial" pitchFamily="34" charset="0"/>
              <a:cs typeface="Arial" pitchFamily="34" charset="0"/>
            </a:endParaRPr>
          </a:p>
        </p:txBody>
      </p:sp>
      <p:sp>
        <p:nvSpPr>
          <p:cNvPr id="6" name="Rectangle 5"/>
          <p:cNvSpPr/>
          <p:nvPr/>
        </p:nvSpPr>
        <p:spPr>
          <a:xfrm>
            <a:off x="228600" y="612845"/>
            <a:ext cx="6629400" cy="6055504"/>
          </a:xfrm>
          <a:prstGeom prst="rect">
            <a:avLst/>
          </a:prstGeom>
        </p:spPr>
        <p:txBody>
          <a:bodyPr wrap="square">
            <a:spAutoFit/>
          </a:bodyPr>
          <a:lstStyle/>
          <a:p>
            <a:r>
              <a:rPr lang="en-US" sz="1250" b="1" dirty="0" smtClean="0">
                <a:latin typeface="Arial" pitchFamily="34" charset="0"/>
                <a:cs typeface="Arial" pitchFamily="34" charset="0"/>
              </a:rPr>
              <a:t>William G. Morgan </a:t>
            </a:r>
            <a:r>
              <a:rPr lang="en-US" sz="1250" dirty="0" smtClean="0">
                <a:latin typeface="Arial" pitchFamily="34" charset="0"/>
                <a:cs typeface="Arial" pitchFamily="34" charset="0"/>
              </a:rPr>
              <a:t>(1870-1942), who was born in the State of New York, has gone down in history as the inventor of the game of Volleyball, to which he originally gave the name "Mintonette".</a:t>
            </a:r>
            <a:br>
              <a:rPr lang="en-US" sz="1250" dirty="0" smtClean="0">
                <a:latin typeface="Arial" pitchFamily="34" charset="0"/>
                <a:cs typeface="Arial" pitchFamily="34" charset="0"/>
              </a:rPr>
            </a:br>
            <a:r>
              <a:rPr lang="en-US" sz="1250" dirty="0" smtClean="0">
                <a:latin typeface="Arial" pitchFamily="34" charset="0"/>
                <a:cs typeface="Arial" pitchFamily="34" charset="0"/>
              </a:rPr>
              <a:t/>
            </a:r>
            <a:br>
              <a:rPr lang="en-US" sz="1250" dirty="0" smtClean="0">
                <a:latin typeface="Arial" pitchFamily="34" charset="0"/>
                <a:cs typeface="Arial" pitchFamily="34" charset="0"/>
              </a:rPr>
            </a:br>
            <a:r>
              <a:rPr lang="en-US" sz="1250" dirty="0" smtClean="0">
                <a:latin typeface="Arial" pitchFamily="34" charset="0"/>
                <a:cs typeface="Arial" pitchFamily="34" charset="0"/>
              </a:rPr>
              <a:t>The young Morgan carried out his undergraduate studies at the Springfield College of the YMCA (Young Men's Christian Association) where he met James Naismith who, in 1891, had invented basketball. After graduating, Morgan spent his first year at the Auburn (Maine) YMCA after which, during the summer of 1895, he moved to the YMCA at Holyoke (Massachusetts) where he became Director of Physical Education. In this role he had the opportunity to establish, develop and direct a vast programmed of exercises and sport classes for male adults. In the end.</a:t>
            </a:r>
          </a:p>
          <a:p>
            <a:endParaRPr lang="en-US" sz="1250" dirty="0" smtClean="0">
              <a:latin typeface="Arial" pitchFamily="34" charset="0"/>
              <a:cs typeface="Arial" pitchFamily="34" charset="0"/>
            </a:endParaRPr>
          </a:p>
          <a:p>
            <a:endParaRPr lang="en-US" sz="1250" dirty="0" smtClean="0">
              <a:latin typeface="Arial" pitchFamily="34" charset="0"/>
              <a:cs typeface="Arial" pitchFamily="34" charset="0"/>
            </a:endParaRPr>
          </a:p>
          <a:p>
            <a:r>
              <a:rPr lang="en-US" sz="1250" dirty="0" smtClean="0">
                <a:latin typeface="Arial" pitchFamily="34" charset="0"/>
                <a:cs typeface="Arial" pitchFamily="34" charset="0"/>
              </a:rPr>
              <a:t> Morgan asked the firm of A.G. Spalding &amp; Bros. to make a ball, which they did at their factory near Chicopee, in Massachusetts. The result was satisfactory: the ball was leather-covered, with a rubber inner tube, its circumference was not less than 25 and not more than 27 inches (63.5 cm and 68.6 cm, respectively), and its weight not less than 9 and not more than 12 ounces (252 gr and 336 gr, respectively).</a:t>
            </a:r>
          </a:p>
          <a:p>
            <a:r>
              <a:rPr lang="en-US" sz="1250" dirty="0" smtClean="0">
                <a:latin typeface="Arial" pitchFamily="34" charset="0"/>
                <a:cs typeface="Arial" pitchFamily="34" charset="0"/>
              </a:rPr>
              <a:t>Morgan explained that the new game was designed for gymnasia or exercise halls, but could also be played in open air. An unlimited number of players could participate, the object of the game being to keep the ball in movement over a high net, from one side to the other. </a:t>
            </a:r>
          </a:p>
          <a:p>
            <a:endParaRPr lang="en-US" sz="1250" dirty="0" smtClean="0">
              <a:latin typeface="Arial" pitchFamily="34" charset="0"/>
              <a:cs typeface="Arial" pitchFamily="34" charset="0"/>
            </a:endParaRPr>
          </a:p>
          <a:p>
            <a:r>
              <a:rPr lang="en-US" sz="1250" dirty="0" smtClean="0">
                <a:latin typeface="Arial" pitchFamily="34" charset="0"/>
                <a:cs typeface="Arial" pitchFamily="34" charset="0"/>
              </a:rPr>
              <a:t>Mr. Morgan explained the rules and worked on them, then gave a hand-written copy to the conference of YMCA directors of physical education, as a guide for the use and development of the game. A committee was appointed to study the rules and produce suggestions for the game's promotion and teaching.</a:t>
            </a:r>
            <a:br>
              <a:rPr lang="en-US" sz="1250" dirty="0" smtClean="0">
                <a:latin typeface="Arial" pitchFamily="34" charset="0"/>
                <a:cs typeface="Arial" pitchFamily="34" charset="0"/>
              </a:rPr>
            </a:br>
            <a:r>
              <a:rPr lang="en-US" sz="1250" dirty="0" smtClean="0">
                <a:latin typeface="Arial" pitchFamily="34" charset="0"/>
                <a:cs typeface="Arial" pitchFamily="34" charset="0"/>
              </a:rPr>
              <a:t/>
            </a:r>
            <a:br>
              <a:rPr lang="en-US" sz="1250" dirty="0" smtClean="0">
                <a:latin typeface="Arial" pitchFamily="34" charset="0"/>
                <a:cs typeface="Arial" pitchFamily="34" charset="0"/>
              </a:rPr>
            </a:br>
            <a:r>
              <a:rPr lang="en-US" sz="1250" dirty="0" smtClean="0">
                <a:latin typeface="Arial" pitchFamily="34" charset="0"/>
                <a:cs typeface="Arial" pitchFamily="34" charset="0"/>
              </a:rPr>
              <a:t>A brief report on the new game and its rules was published in the July 1896 edition of "Physical Education" and the rules were included in the 1897 edition of the first official handbook of the North American YMCA Athletic League</a:t>
            </a:r>
            <a:r>
              <a:rPr lang="en-US" sz="1250" dirty="0" smtClean="0"/>
              <a:t>.</a:t>
            </a:r>
            <a:endParaRPr lang="en-PH" sz="1250" dirty="0"/>
          </a:p>
        </p:txBody>
      </p:sp>
      <p:pic>
        <p:nvPicPr>
          <p:cNvPr id="8" name="Picture 7">
            <a:hlinkClick r:id="rId4" action="ppaction://hlinksldjump"/>
          </p:cNvPr>
          <p:cNvPicPr/>
          <p:nvPr/>
        </p:nvPicPr>
        <p:blipFill>
          <a:blip r:embed="rId5"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19400" y="914400"/>
            <a:ext cx="3147015" cy="923330"/>
          </a:xfrm>
          <a:prstGeom prst="rect">
            <a:avLst/>
          </a:prstGeom>
          <a:noFill/>
        </p:spPr>
        <p:txBody>
          <a:bodyPr wrap="none" lIns="91440" tIns="45720" rIns="91440" bIns="45720">
            <a:spAutoFit/>
          </a:bodyPr>
          <a:lstStyle/>
          <a:p>
            <a:pPr algn="ctr"/>
            <a:r>
              <a:rPr lang="en-PH"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Lifting </a:t>
            </a:r>
            <a:endParaRPr lang="en-PH" sz="5400" b="1" cap="all" spc="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Rectangle 2"/>
          <p:cNvSpPr/>
          <p:nvPr/>
        </p:nvSpPr>
        <p:spPr>
          <a:xfrm>
            <a:off x="762000" y="2286000"/>
            <a:ext cx="7696200" cy="830997"/>
          </a:xfrm>
          <a:prstGeom prst="rect">
            <a:avLst/>
          </a:prstGeom>
        </p:spPr>
        <p:txBody>
          <a:bodyPr wrap="square">
            <a:spAutoFit/>
          </a:bodyPr>
          <a:lstStyle/>
          <a:p>
            <a:r>
              <a:rPr lang="en-PH" sz="2400" dirty="0" smtClean="0"/>
              <a:t>A violation which results when a player permits the ball to rest momentarily in his hands as it moves upward.</a:t>
            </a:r>
          </a:p>
        </p:txBody>
      </p:sp>
      <p:pic>
        <p:nvPicPr>
          <p:cNvPr id="4" name="Picture 3">
            <a:hlinkClick r:id="rId3" action="ppaction://hlinksldjump"/>
          </p:cNvPr>
          <p:cNvPicPr/>
          <p:nvPr/>
        </p:nvPicPr>
        <p:blipFill>
          <a:blip r:embed="rId4"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down)">
                                      <p:cBhvr>
                                        <p:cTn id="23" dur="580">
                                          <p:stCondLst>
                                            <p:cond delay="0"/>
                                          </p:stCondLst>
                                        </p:cTn>
                                        <p:tgtEl>
                                          <p:spTgt spid="3"/>
                                        </p:tgtEl>
                                      </p:cBhvr>
                                    </p:animEffect>
                                    <p:anim calcmode="lin" valueType="num">
                                      <p:cBhvr>
                                        <p:cTn id="24"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gtEl>
                                      </p:cBhvr>
                                      <p:to x="100000" y="60000"/>
                                    </p:animScale>
                                    <p:animScale>
                                      <p:cBhvr>
                                        <p:cTn id="30" dur="166" decel="50000">
                                          <p:stCondLst>
                                            <p:cond delay="676"/>
                                          </p:stCondLst>
                                        </p:cTn>
                                        <p:tgtEl>
                                          <p:spTgt spid="3"/>
                                        </p:tgtEl>
                                      </p:cBhvr>
                                      <p:to x="100000" y="100000"/>
                                    </p:animScale>
                                    <p:animScale>
                                      <p:cBhvr>
                                        <p:cTn id="31" dur="26">
                                          <p:stCondLst>
                                            <p:cond delay="1312"/>
                                          </p:stCondLst>
                                        </p:cTn>
                                        <p:tgtEl>
                                          <p:spTgt spid="3"/>
                                        </p:tgtEl>
                                      </p:cBhvr>
                                      <p:to x="100000" y="80000"/>
                                    </p:animScale>
                                    <p:animScale>
                                      <p:cBhvr>
                                        <p:cTn id="32" dur="166" decel="50000">
                                          <p:stCondLst>
                                            <p:cond delay="1338"/>
                                          </p:stCondLst>
                                        </p:cTn>
                                        <p:tgtEl>
                                          <p:spTgt spid="3"/>
                                        </p:tgtEl>
                                      </p:cBhvr>
                                      <p:to x="100000" y="100000"/>
                                    </p:animScale>
                                    <p:animScale>
                                      <p:cBhvr>
                                        <p:cTn id="33" dur="26">
                                          <p:stCondLst>
                                            <p:cond delay="1642"/>
                                          </p:stCondLst>
                                        </p:cTn>
                                        <p:tgtEl>
                                          <p:spTgt spid="3"/>
                                        </p:tgtEl>
                                      </p:cBhvr>
                                      <p:to x="100000" y="90000"/>
                                    </p:animScale>
                                    <p:animScale>
                                      <p:cBhvr>
                                        <p:cTn id="34" dur="166" decel="50000">
                                          <p:stCondLst>
                                            <p:cond delay="1668"/>
                                          </p:stCondLst>
                                        </p:cTn>
                                        <p:tgtEl>
                                          <p:spTgt spid="3"/>
                                        </p:tgtEl>
                                      </p:cBhvr>
                                      <p:to x="100000" y="100000"/>
                                    </p:animScale>
                                    <p:animScale>
                                      <p:cBhvr>
                                        <p:cTn id="35" dur="26">
                                          <p:stCondLst>
                                            <p:cond delay="1808"/>
                                          </p:stCondLst>
                                        </p:cTn>
                                        <p:tgtEl>
                                          <p:spTgt spid="3"/>
                                        </p:tgtEl>
                                      </p:cBhvr>
                                      <p:to x="100000" y="95000"/>
                                    </p:animScale>
                                    <p:animScale>
                                      <p:cBhvr>
                                        <p:cTn id="36" dur="166" decel="50000">
                                          <p:stCondLst>
                                            <p:cond delay="1834"/>
                                          </p:stCondLst>
                                        </p:cTn>
                                        <p:tgtEl>
                                          <p:spTgt spid="3"/>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4"/>
                                        </p:tgtEl>
                                        <p:attrNameLst>
                                          <p:attrName>style.visibility</p:attrName>
                                        </p:attrNameLst>
                                      </p:cBhvr>
                                      <p:to>
                                        <p:strVal val="visible"/>
                                      </p:to>
                                    </p:set>
                                    <p:animEffect transition="in" filter="wipe(down)">
                                      <p:cBhvr>
                                        <p:cTn id="39" dur="580">
                                          <p:stCondLst>
                                            <p:cond delay="0"/>
                                          </p:stCondLst>
                                        </p:cTn>
                                        <p:tgtEl>
                                          <p:spTgt spid="4"/>
                                        </p:tgtEl>
                                      </p:cBhvr>
                                    </p:animEffect>
                                    <p:anim calcmode="lin" valueType="num">
                                      <p:cBhvr>
                                        <p:cTn id="40"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45" dur="26">
                                          <p:stCondLst>
                                            <p:cond delay="650"/>
                                          </p:stCondLst>
                                        </p:cTn>
                                        <p:tgtEl>
                                          <p:spTgt spid="4"/>
                                        </p:tgtEl>
                                      </p:cBhvr>
                                      <p:to x="100000" y="60000"/>
                                    </p:animScale>
                                    <p:animScale>
                                      <p:cBhvr>
                                        <p:cTn id="46" dur="166" decel="50000">
                                          <p:stCondLst>
                                            <p:cond delay="676"/>
                                          </p:stCondLst>
                                        </p:cTn>
                                        <p:tgtEl>
                                          <p:spTgt spid="4"/>
                                        </p:tgtEl>
                                      </p:cBhvr>
                                      <p:to x="100000" y="100000"/>
                                    </p:animScale>
                                    <p:animScale>
                                      <p:cBhvr>
                                        <p:cTn id="47" dur="26">
                                          <p:stCondLst>
                                            <p:cond delay="1312"/>
                                          </p:stCondLst>
                                        </p:cTn>
                                        <p:tgtEl>
                                          <p:spTgt spid="4"/>
                                        </p:tgtEl>
                                      </p:cBhvr>
                                      <p:to x="100000" y="80000"/>
                                    </p:animScale>
                                    <p:animScale>
                                      <p:cBhvr>
                                        <p:cTn id="48" dur="166" decel="50000">
                                          <p:stCondLst>
                                            <p:cond delay="1338"/>
                                          </p:stCondLst>
                                        </p:cTn>
                                        <p:tgtEl>
                                          <p:spTgt spid="4"/>
                                        </p:tgtEl>
                                      </p:cBhvr>
                                      <p:to x="100000" y="100000"/>
                                    </p:animScale>
                                    <p:animScale>
                                      <p:cBhvr>
                                        <p:cTn id="49" dur="26">
                                          <p:stCondLst>
                                            <p:cond delay="1642"/>
                                          </p:stCondLst>
                                        </p:cTn>
                                        <p:tgtEl>
                                          <p:spTgt spid="4"/>
                                        </p:tgtEl>
                                      </p:cBhvr>
                                      <p:to x="100000" y="90000"/>
                                    </p:animScale>
                                    <p:animScale>
                                      <p:cBhvr>
                                        <p:cTn id="50" dur="166" decel="50000">
                                          <p:stCondLst>
                                            <p:cond delay="1668"/>
                                          </p:stCondLst>
                                        </p:cTn>
                                        <p:tgtEl>
                                          <p:spTgt spid="4"/>
                                        </p:tgtEl>
                                      </p:cBhvr>
                                      <p:to x="100000" y="100000"/>
                                    </p:animScale>
                                    <p:animScale>
                                      <p:cBhvr>
                                        <p:cTn id="51" dur="26">
                                          <p:stCondLst>
                                            <p:cond delay="1808"/>
                                          </p:stCondLst>
                                        </p:cTn>
                                        <p:tgtEl>
                                          <p:spTgt spid="4"/>
                                        </p:tgtEl>
                                      </p:cBhvr>
                                      <p:to x="100000" y="95000"/>
                                    </p:animScale>
                                    <p:animScale>
                                      <p:cBhvr>
                                        <p:cTn id="52"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990600"/>
            <a:ext cx="7109126" cy="923330"/>
          </a:xfrm>
          <a:prstGeom prst="rect">
            <a:avLst/>
          </a:prstGeom>
          <a:noFill/>
        </p:spPr>
        <p:txBody>
          <a:bodyPr wrap="none" lIns="91440" tIns="45720" rIns="91440" bIns="45720">
            <a:spAutoFit/>
          </a:bodyPr>
          <a:lstStyle/>
          <a:p>
            <a:pPr algn="ctr"/>
            <a:r>
              <a:rPr lang="en-PH"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Rotational Fault </a:t>
            </a:r>
            <a:endParaRPr lang="en-PH" sz="5400" b="1" cap="all" spc="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Rectangle 2"/>
          <p:cNvSpPr/>
          <p:nvPr/>
        </p:nvSpPr>
        <p:spPr>
          <a:xfrm>
            <a:off x="838200" y="2362200"/>
            <a:ext cx="7162800" cy="830997"/>
          </a:xfrm>
          <a:prstGeom prst="rect">
            <a:avLst/>
          </a:prstGeom>
        </p:spPr>
        <p:txBody>
          <a:bodyPr wrap="square">
            <a:spAutoFit/>
          </a:bodyPr>
          <a:lstStyle/>
          <a:p>
            <a:r>
              <a:rPr lang="en-PH" sz="2400" dirty="0" smtClean="0"/>
              <a:t>Is committed when the service is not made according to the rotational order.</a:t>
            </a:r>
            <a:endParaRPr lang="en-PH" sz="2400" dirty="0"/>
          </a:p>
        </p:txBody>
      </p:sp>
      <p:pic>
        <p:nvPicPr>
          <p:cNvPr id="4" name="Picture 3">
            <a:hlinkClick r:id="rId3" action="ppaction://hlinksldjump"/>
          </p:cNvPr>
          <p:cNvPicPr/>
          <p:nvPr/>
        </p:nvPicPr>
        <p:blipFill>
          <a:blip r:embed="rId4"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down)">
                                      <p:cBhvr>
                                        <p:cTn id="23" dur="580">
                                          <p:stCondLst>
                                            <p:cond delay="0"/>
                                          </p:stCondLst>
                                        </p:cTn>
                                        <p:tgtEl>
                                          <p:spTgt spid="3"/>
                                        </p:tgtEl>
                                      </p:cBhvr>
                                    </p:animEffect>
                                    <p:anim calcmode="lin" valueType="num">
                                      <p:cBhvr>
                                        <p:cTn id="24"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gtEl>
                                      </p:cBhvr>
                                      <p:to x="100000" y="60000"/>
                                    </p:animScale>
                                    <p:animScale>
                                      <p:cBhvr>
                                        <p:cTn id="30" dur="166" decel="50000">
                                          <p:stCondLst>
                                            <p:cond delay="676"/>
                                          </p:stCondLst>
                                        </p:cTn>
                                        <p:tgtEl>
                                          <p:spTgt spid="3"/>
                                        </p:tgtEl>
                                      </p:cBhvr>
                                      <p:to x="100000" y="100000"/>
                                    </p:animScale>
                                    <p:animScale>
                                      <p:cBhvr>
                                        <p:cTn id="31" dur="26">
                                          <p:stCondLst>
                                            <p:cond delay="1312"/>
                                          </p:stCondLst>
                                        </p:cTn>
                                        <p:tgtEl>
                                          <p:spTgt spid="3"/>
                                        </p:tgtEl>
                                      </p:cBhvr>
                                      <p:to x="100000" y="80000"/>
                                    </p:animScale>
                                    <p:animScale>
                                      <p:cBhvr>
                                        <p:cTn id="32" dur="166" decel="50000">
                                          <p:stCondLst>
                                            <p:cond delay="1338"/>
                                          </p:stCondLst>
                                        </p:cTn>
                                        <p:tgtEl>
                                          <p:spTgt spid="3"/>
                                        </p:tgtEl>
                                      </p:cBhvr>
                                      <p:to x="100000" y="100000"/>
                                    </p:animScale>
                                    <p:animScale>
                                      <p:cBhvr>
                                        <p:cTn id="33" dur="26">
                                          <p:stCondLst>
                                            <p:cond delay="1642"/>
                                          </p:stCondLst>
                                        </p:cTn>
                                        <p:tgtEl>
                                          <p:spTgt spid="3"/>
                                        </p:tgtEl>
                                      </p:cBhvr>
                                      <p:to x="100000" y="90000"/>
                                    </p:animScale>
                                    <p:animScale>
                                      <p:cBhvr>
                                        <p:cTn id="34" dur="166" decel="50000">
                                          <p:stCondLst>
                                            <p:cond delay="1668"/>
                                          </p:stCondLst>
                                        </p:cTn>
                                        <p:tgtEl>
                                          <p:spTgt spid="3"/>
                                        </p:tgtEl>
                                      </p:cBhvr>
                                      <p:to x="100000" y="100000"/>
                                    </p:animScale>
                                    <p:animScale>
                                      <p:cBhvr>
                                        <p:cTn id="35" dur="26">
                                          <p:stCondLst>
                                            <p:cond delay="1808"/>
                                          </p:stCondLst>
                                        </p:cTn>
                                        <p:tgtEl>
                                          <p:spTgt spid="3"/>
                                        </p:tgtEl>
                                      </p:cBhvr>
                                      <p:to x="100000" y="95000"/>
                                    </p:animScale>
                                    <p:animScale>
                                      <p:cBhvr>
                                        <p:cTn id="36" dur="166" decel="50000">
                                          <p:stCondLst>
                                            <p:cond delay="1834"/>
                                          </p:stCondLst>
                                        </p:cTn>
                                        <p:tgtEl>
                                          <p:spTgt spid="3"/>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4"/>
                                        </p:tgtEl>
                                        <p:attrNameLst>
                                          <p:attrName>style.visibility</p:attrName>
                                        </p:attrNameLst>
                                      </p:cBhvr>
                                      <p:to>
                                        <p:strVal val="visible"/>
                                      </p:to>
                                    </p:set>
                                    <p:animEffect transition="in" filter="wipe(down)">
                                      <p:cBhvr>
                                        <p:cTn id="39" dur="580">
                                          <p:stCondLst>
                                            <p:cond delay="0"/>
                                          </p:stCondLst>
                                        </p:cTn>
                                        <p:tgtEl>
                                          <p:spTgt spid="4"/>
                                        </p:tgtEl>
                                      </p:cBhvr>
                                    </p:animEffect>
                                    <p:anim calcmode="lin" valueType="num">
                                      <p:cBhvr>
                                        <p:cTn id="40"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45" dur="26">
                                          <p:stCondLst>
                                            <p:cond delay="650"/>
                                          </p:stCondLst>
                                        </p:cTn>
                                        <p:tgtEl>
                                          <p:spTgt spid="4"/>
                                        </p:tgtEl>
                                      </p:cBhvr>
                                      <p:to x="100000" y="60000"/>
                                    </p:animScale>
                                    <p:animScale>
                                      <p:cBhvr>
                                        <p:cTn id="46" dur="166" decel="50000">
                                          <p:stCondLst>
                                            <p:cond delay="676"/>
                                          </p:stCondLst>
                                        </p:cTn>
                                        <p:tgtEl>
                                          <p:spTgt spid="4"/>
                                        </p:tgtEl>
                                      </p:cBhvr>
                                      <p:to x="100000" y="100000"/>
                                    </p:animScale>
                                    <p:animScale>
                                      <p:cBhvr>
                                        <p:cTn id="47" dur="26">
                                          <p:stCondLst>
                                            <p:cond delay="1312"/>
                                          </p:stCondLst>
                                        </p:cTn>
                                        <p:tgtEl>
                                          <p:spTgt spid="4"/>
                                        </p:tgtEl>
                                      </p:cBhvr>
                                      <p:to x="100000" y="80000"/>
                                    </p:animScale>
                                    <p:animScale>
                                      <p:cBhvr>
                                        <p:cTn id="48" dur="166" decel="50000">
                                          <p:stCondLst>
                                            <p:cond delay="1338"/>
                                          </p:stCondLst>
                                        </p:cTn>
                                        <p:tgtEl>
                                          <p:spTgt spid="4"/>
                                        </p:tgtEl>
                                      </p:cBhvr>
                                      <p:to x="100000" y="100000"/>
                                    </p:animScale>
                                    <p:animScale>
                                      <p:cBhvr>
                                        <p:cTn id="49" dur="26">
                                          <p:stCondLst>
                                            <p:cond delay="1642"/>
                                          </p:stCondLst>
                                        </p:cTn>
                                        <p:tgtEl>
                                          <p:spTgt spid="4"/>
                                        </p:tgtEl>
                                      </p:cBhvr>
                                      <p:to x="100000" y="90000"/>
                                    </p:animScale>
                                    <p:animScale>
                                      <p:cBhvr>
                                        <p:cTn id="50" dur="166" decel="50000">
                                          <p:stCondLst>
                                            <p:cond delay="1668"/>
                                          </p:stCondLst>
                                        </p:cTn>
                                        <p:tgtEl>
                                          <p:spTgt spid="4"/>
                                        </p:tgtEl>
                                      </p:cBhvr>
                                      <p:to x="100000" y="100000"/>
                                    </p:animScale>
                                    <p:animScale>
                                      <p:cBhvr>
                                        <p:cTn id="51" dur="26">
                                          <p:stCondLst>
                                            <p:cond delay="1808"/>
                                          </p:stCondLst>
                                        </p:cTn>
                                        <p:tgtEl>
                                          <p:spTgt spid="4"/>
                                        </p:tgtEl>
                                      </p:cBhvr>
                                      <p:to x="100000" y="95000"/>
                                    </p:animScale>
                                    <p:animScale>
                                      <p:cBhvr>
                                        <p:cTn id="52"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1066800"/>
            <a:ext cx="6907468" cy="923330"/>
          </a:xfrm>
          <a:prstGeom prst="rect">
            <a:avLst/>
          </a:prstGeom>
          <a:noFill/>
        </p:spPr>
        <p:txBody>
          <a:bodyPr wrap="none" lIns="91440" tIns="45720" rIns="91440" bIns="45720">
            <a:spAutoFit/>
          </a:bodyPr>
          <a:lstStyle/>
          <a:p>
            <a:pPr algn="ctr"/>
            <a:r>
              <a:rPr lang="en-PH"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Positional fault </a:t>
            </a:r>
            <a:endParaRPr lang="en-PH" sz="5400" b="1" cap="all" spc="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Rectangle 2"/>
          <p:cNvSpPr/>
          <p:nvPr/>
        </p:nvSpPr>
        <p:spPr>
          <a:xfrm>
            <a:off x="990600" y="2209800"/>
            <a:ext cx="7162800" cy="1200329"/>
          </a:xfrm>
          <a:prstGeom prst="rect">
            <a:avLst/>
          </a:prstGeom>
        </p:spPr>
        <p:txBody>
          <a:bodyPr wrap="square">
            <a:spAutoFit/>
          </a:bodyPr>
          <a:lstStyle/>
          <a:p>
            <a:r>
              <a:rPr lang="en-PH" sz="2400" dirty="0" smtClean="0"/>
              <a:t>The team commits a positional fault, if any player is not in his/her correct positional at the moment the ball is hit by server.</a:t>
            </a:r>
            <a:endParaRPr lang="en-PH" sz="2400" dirty="0"/>
          </a:p>
        </p:txBody>
      </p:sp>
      <p:pic>
        <p:nvPicPr>
          <p:cNvPr id="4" name="Picture 3">
            <a:hlinkClick r:id="rId3" action="ppaction://hlinksldjump"/>
          </p:cNvPr>
          <p:cNvPicPr/>
          <p:nvPr/>
        </p:nvPicPr>
        <p:blipFill>
          <a:blip r:embed="rId4"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down)">
                                      <p:cBhvr>
                                        <p:cTn id="23" dur="580">
                                          <p:stCondLst>
                                            <p:cond delay="0"/>
                                          </p:stCondLst>
                                        </p:cTn>
                                        <p:tgtEl>
                                          <p:spTgt spid="3"/>
                                        </p:tgtEl>
                                      </p:cBhvr>
                                    </p:animEffect>
                                    <p:anim calcmode="lin" valueType="num">
                                      <p:cBhvr>
                                        <p:cTn id="24"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gtEl>
                                      </p:cBhvr>
                                      <p:to x="100000" y="60000"/>
                                    </p:animScale>
                                    <p:animScale>
                                      <p:cBhvr>
                                        <p:cTn id="30" dur="166" decel="50000">
                                          <p:stCondLst>
                                            <p:cond delay="676"/>
                                          </p:stCondLst>
                                        </p:cTn>
                                        <p:tgtEl>
                                          <p:spTgt spid="3"/>
                                        </p:tgtEl>
                                      </p:cBhvr>
                                      <p:to x="100000" y="100000"/>
                                    </p:animScale>
                                    <p:animScale>
                                      <p:cBhvr>
                                        <p:cTn id="31" dur="26">
                                          <p:stCondLst>
                                            <p:cond delay="1312"/>
                                          </p:stCondLst>
                                        </p:cTn>
                                        <p:tgtEl>
                                          <p:spTgt spid="3"/>
                                        </p:tgtEl>
                                      </p:cBhvr>
                                      <p:to x="100000" y="80000"/>
                                    </p:animScale>
                                    <p:animScale>
                                      <p:cBhvr>
                                        <p:cTn id="32" dur="166" decel="50000">
                                          <p:stCondLst>
                                            <p:cond delay="1338"/>
                                          </p:stCondLst>
                                        </p:cTn>
                                        <p:tgtEl>
                                          <p:spTgt spid="3"/>
                                        </p:tgtEl>
                                      </p:cBhvr>
                                      <p:to x="100000" y="100000"/>
                                    </p:animScale>
                                    <p:animScale>
                                      <p:cBhvr>
                                        <p:cTn id="33" dur="26">
                                          <p:stCondLst>
                                            <p:cond delay="1642"/>
                                          </p:stCondLst>
                                        </p:cTn>
                                        <p:tgtEl>
                                          <p:spTgt spid="3"/>
                                        </p:tgtEl>
                                      </p:cBhvr>
                                      <p:to x="100000" y="90000"/>
                                    </p:animScale>
                                    <p:animScale>
                                      <p:cBhvr>
                                        <p:cTn id="34" dur="166" decel="50000">
                                          <p:stCondLst>
                                            <p:cond delay="1668"/>
                                          </p:stCondLst>
                                        </p:cTn>
                                        <p:tgtEl>
                                          <p:spTgt spid="3"/>
                                        </p:tgtEl>
                                      </p:cBhvr>
                                      <p:to x="100000" y="100000"/>
                                    </p:animScale>
                                    <p:animScale>
                                      <p:cBhvr>
                                        <p:cTn id="35" dur="26">
                                          <p:stCondLst>
                                            <p:cond delay="1808"/>
                                          </p:stCondLst>
                                        </p:cTn>
                                        <p:tgtEl>
                                          <p:spTgt spid="3"/>
                                        </p:tgtEl>
                                      </p:cBhvr>
                                      <p:to x="100000" y="95000"/>
                                    </p:animScale>
                                    <p:animScale>
                                      <p:cBhvr>
                                        <p:cTn id="36" dur="166" decel="50000">
                                          <p:stCondLst>
                                            <p:cond delay="1834"/>
                                          </p:stCondLst>
                                        </p:cTn>
                                        <p:tgtEl>
                                          <p:spTgt spid="3"/>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4"/>
                                        </p:tgtEl>
                                        <p:attrNameLst>
                                          <p:attrName>style.visibility</p:attrName>
                                        </p:attrNameLst>
                                      </p:cBhvr>
                                      <p:to>
                                        <p:strVal val="visible"/>
                                      </p:to>
                                    </p:set>
                                    <p:animEffect transition="in" filter="wipe(down)">
                                      <p:cBhvr>
                                        <p:cTn id="39" dur="580">
                                          <p:stCondLst>
                                            <p:cond delay="0"/>
                                          </p:stCondLst>
                                        </p:cTn>
                                        <p:tgtEl>
                                          <p:spTgt spid="4"/>
                                        </p:tgtEl>
                                      </p:cBhvr>
                                    </p:animEffect>
                                    <p:anim calcmode="lin" valueType="num">
                                      <p:cBhvr>
                                        <p:cTn id="40"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45" dur="26">
                                          <p:stCondLst>
                                            <p:cond delay="650"/>
                                          </p:stCondLst>
                                        </p:cTn>
                                        <p:tgtEl>
                                          <p:spTgt spid="4"/>
                                        </p:tgtEl>
                                      </p:cBhvr>
                                      <p:to x="100000" y="60000"/>
                                    </p:animScale>
                                    <p:animScale>
                                      <p:cBhvr>
                                        <p:cTn id="46" dur="166" decel="50000">
                                          <p:stCondLst>
                                            <p:cond delay="676"/>
                                          </p:stCondLst>
                                        </p:cTn>
                                        <p:tgtEl>
                                          <p:spTgt spid="4"/>
                                        </p:tgtEl>
                                      </p:cBhvr>
                                      <p:to x="100000" y="100000"/>
                                    </p:animScale>
                                    <p:animScale>
                                      <p:cBhvr>
                                        <p:cTn id="47" dur="26">
                                          <p:stCondLst>
                                            <p:cond delay="1312"/>
                                          </p:stCondLst>
                                        </p:cTn>
                                        <p:tgtEl>
                                          <p:spTgt spid="4"/>
                                        </p:tgtEl>
                                      </p:cBhvr>
                                      <p:to x="100000" y="80000"/>
                                    </p:animScale>
                                    <p:animScale>
                                      <p:cBhvr>
                                        <p:cTn id="48" dur="166" decel="50000">
                                          <p:stCondLst>
                                            <p:cond delay="1338"/>
                                          </p:stCondLst>
                                        </p:cTn>
                                        <p:tgtEl>
                                          <p:spTgt spid="4"/>
                                        </p:tgtEl>
                                      </p:cBhvr>
                                      <p:to x="100000" y="100000"/>
                                    </p:animScale>
                                    <p:animScale>
                                      <p:cBhvr>
                                        <p:cTn id="49" dur="26">
                                          <p:stCondLst>
                                            <p:cond delay="1642"/>
                                          </p:stCondLst>
                                        </p:cTn>
                                        <p:tgtEl>
                                          <p:spTgt spid="4"/>
                                        </p:tgtEl>
                                      </p:cBhvr>
                                      <p:to x="100000" y="90000"/>
                                    </p:animScale>
                                    <p:animScale>
                                      <p:cBhvr>
                                        <p:cTn id="50" dur="166" decel="50000">
                                          <p:stCondLst>
                                            <p:cond delay="1668"/>
                                          </p:stCondLst>
                                        </p:cTn>
                                        <p:tgtEl>
                                          <p:spTgt spid="4"/>
                                        </p:tgtEl>
                                      </p:cBhvr>
                                      <p:to x="100000" y="100000"/>
                                    </p:animScale>
                                    <p:animScale>
                                      <p:cBhvr>
                                        <p:cTn id="51" dur="26">
                                          <p:stCondLst>
                                            <p:cond delay="1808"/>
                                          </p:stCondLst>
                                        </p:cTn>
                                        <p:tgtEl>
                                          <p:spTgt spid="4"/>
                                        </p:tgtEl>
                                      </p:cBhvr>
                                      <p:to x="100000" y="95000"/>
                                    </p:animScale>
                                    <p:animScale>
                                      <p:cBhvr>
                                        <p:cTn id="52"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990600"/>
            <a:ext cx="8639866" cy="923330"/>
          </a:xfrm>
          <a:prstGeom prst="rect">
            <a:avLst/>
          </a:prstGeom>
          <a:noFill/>
        </p:spPr>
        <p:txBody>
          <a:bodyPr wrap="none" lIns="91440" tIns="45720" rIns="91440" bIns="45720">
            <a:spAutoFit/>
          </a:bodyPr>
          <a:lstStyle/>
          <a:p>
            <a:pPr algn="ctr"/>
            <a:r>
              <a:rPr lang="en-PH"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Contact</a:t>
            </a:r>
            <a:r>
              <a:rPr lang="en-PH" sz="5400" b="1" cap="all" spc="0" baseline="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with the net</a:t>
            </a:r>
            <a:endParaRPr lang="en-PH"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Rectangle 2"/>
          <p:cNvSpPr/>
          <p:nvPr/>
        </p:nvSpPr>
        <p:spPr>
          <a:xfrm>
            <a:off x="457200" y="2136339"/>
            <a:ext cx="8153400" cy="2677656"/>
          </a:xfrm>
          <a:prstGeom prst="rect">
            <a:avLst/>
          </a:prstGeom>
        </p:spPr>
        <p:txBody>
          <a:bodyPr wrap="square">
            <a:spAutoFit/>
          </a:bodyPr>
          <a:lstStyle/>
          <a:p>
            <a:pPr>
              <a:buFont typeface="Arial" pitchFamily="34" charset="0"/>
              <a:buChar char="•"/>
            </a:pPr>
            <a:r>
              <a:rPr lang="en-PH" dirty="0" smtClean="0"/>
              <a:t> </a:t>
            </a:r>
            <a:r>
              <a:rPr lang="en-PH" sz="2400" dirty="0" smtClean="0"/>
              <a:t>Contact with net by e player is not a fault, unless it interferes with play.</a:t>
            </a:r>
          </a:p>
          <a:p>
            <a:pPr>
              <a:buFont typeface="Arial" pitchFamily="34" charset="0"/>
              <a:buChar char="•"/>
            </a:pPr>
            <a:r>
              <a:rPr lang="en-PH" sz="2400" dirty="0" smtClean="0"/>
              <a:t>Players may touch the post, ropes or any object outside the antenna, including the net it self provided that it does not interfere with play.</a:t>
            </a:r>
          </a:p>
          <a:p>
            <a:pPr>
              <a:buFont typeface="Arial" pitchFamily="34" charset="0"/>
              <a:buChar char="•"/>
            </a:pPr>
            <a:r>
              <a:rPr lang="en-PH" sz="2400" dirty="0" smtClean="0"/>
              <a:t> When the ball is driven into the net causing it to touch an opponent, no fault is committed.</a:t>
            </a:r>
            <a:endParaRPr lang="en-PH" sz="2400" dirty="0"/>
          </a:p>
        </p:txBody>
      </p:sp>
      <p:pic>
        <p:nvPicPr>
          <p:cNvPr id="4" name="Picture 3">
            <a:hlinkClick r:id="rId3" action="ppaction://hlinksldjump"/>
          </p:cNvPr>
          <p:cNvPicPr/>
          <p:nvPr/>
        </p:nvPicPr>
        <p:blipFill>
          <a:blip r:embed="rId4"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down)">
                                      <p:cBhvr>
                                        <p:cTn id="23" dur="580">
                                          <p:stCondLst>
                                            <p:cond delay="0"/>
                                          </p:stCondLst>
                                        </p:cTn>
                                        <p:tgtEl>
                                          <p:spTgt spid="3"/>
                                        </p:tgtEl>
                                      </p:cBhvr>
                                    </p:animEffect>
                                    <p:anim calcmode="lin" valueType="num">
                                      <p:cBhvr>
                                        <p:cTn id="24"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gtEl>
                                      </p:cBhvr>
                                      <p:to x="100000" y="60000"/>
                                    </p:animScale>
                                    <p:animScale>
                                      <p:cBhvr>
                                        <p:cTn id="30" dur="166" decel="50000">
                                          <p:stCondLst>
                                            <p:cond delay="676"/>
                                          </p:stCondLst>
                                        </p:cTn>
                                        <p:tgtEl>
                                          <p:spTgt spid="3"/>
                                        </p:tgtEl>
                                      </p:cBhvr>
                                      <p:to x="100000" y="100000"/>
                                    </p:animScale>
                                    <p:animScale>
                                      <p:cBhvr>
                                        <p:cTn id="31" dur="26">
                                          <p:stCondLst>
                                            <p:cond delay="1312"/>
                                          </p:stCondLst>
                                        </p:cTn>
                                        <p:tgtEl>
                                          <p:spTgt spid="3"/>
                                        </p:tgtEl>
                                      </p:cBhvr>
                                      <p:to x="100000" y="80000"/>
                                    </p:animScale>
                                    <p:animScale>
                                      <p:cBhvr>
                                        <p:cTn id="32" dur="166" decel="50000">
                                          <p:stCondLst>
                                            <p:cond delay="1338"/>
                                          </p:stCondLst>
                                        </p:cTn>
                                        <p:tgtEl>
                                          <p:spTgt spid="3"/>
                                        </p:tgtEl>
                                      </p:cBhvr>
                                      <p:to x="100000" y="100000"/>
                                    </p:animScale>
                                    <p:animScale>
                                      <p:cBhvr>
                                        <p:cTn id="33" dur="26">
                                          <p:stCondLst>
                                            <p:cond delay="1642"/>
                                          </p:stCondLst>
                                        </p:cTn>
                                        <p:tgtEl>
                                          <p:spTgt spid="3"/>
                                        </p:tgtEl>
                                      </p:cBhvr>
                                      <p:to x="100000" y="90000"/>
                                    </p:animScale>
                                    <p:animScale>
                                      <p:cBhvr>
                                        <p:cTn id="34" dur="166" decel="50000">
                                          <p:stCondLst>
                                            <p:cond delay="1668"/>
                                          </p:stCondLst>
                                        </p:cTn>
                                        <p:tgtEl>
                                          <p:spTgt spid="3"/>
                                        </p:tgtEl>
                                      </p:cBhvr>
                                      <p:to x="100000" y="100000"/>
                                    </p:animScale>
                                    <p:animScale>
                                      <p:cBhvr>
                                        <p:cTn id="35" dur="26">
                                          <p:stCondLst>
                                            <p:cond delay="1808"/>
                                          </p:stCondLst>
                                        </p:cTn>
                                        <p:tgtEl>
                                          <p:spTgt spid="3"/>
                                        </p:tgtEl>
                                      </p:cBhvr>
                                      <p:to x="100000" y="95000"/>
                                    </p:animScale>
                                    <p:animScale>
                                      <p:cBhvr>
                                        <p:cTn id="36" dur="166" decel="50000">
                                          <p:stCondLst>
                                            <p:cond delay="1834"/>
                                          </p:stCondLst>
                                        </p:cTn>
                                        <p:tgtEl>
                                          <p:spTgt spid="3"/>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4"/>
                                        </p:tgtEl>
                                        <p:attrNameLst>
                                          <p:attrName>style.visibility</p:attrName>
                                        </p:attrNameLst>
                                      </p:cBhvr>
                                      <p:to>
                                        <p:strVal val="visible"/>
                                      </p:to>
                                    </p:set>
                                    <p:animEffect transition="in" filter="wipe(down)">
                                      <p:cBhvr>
                                        <p:cTn id="39" dur="580">
                                          <p:stCondLst>
                                            <p:cond delay="0"/>
                                          </p:stCondLst>
                                        </p:cTn>
                                        <p:tgtEl>
                                          <p:spTgt spid="4"/>
                                        </p:tgtEl>
                                      </p:cBhvr>
                                    </p:animEffect>
                                    <p:anim calcmode="lin" valueType="num">
                                      <p:cBhvr>
                                        <p:cTn id="40"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45" dur="26">
                                          <p:stCondLst>
                                            <p:cond delay="650"/>
                                          </p:stCondLst>
                                        </p:cTn>
                                        <p:tgtEl>
                                          <p:spTgt spid="4"/>
                                        </p:tgtEl>
                                      </p:cBhvr>
                                      <p:to x="100000" y="60000"/>
                                    </p:animScale>
                                    <p:animScale>
                                      <p:cBhvr>
                                        <p:cTn id="46" dur="166" decel="50000">
                                          <p:stCondLst>
                                            <p:cond delay="676"/>
                                          </p:stCondLst>
                                        </p:cTn>
                                        <p:tgtEl>
                                          <p:spTgt spid="4"/>
                                        </p:tgtEl>
                                      </p:cBhvr>
                                      <p:to x="100000" y="100000"/>
                                    </p:animScale>
                                    <p:animScale>
                                      <p:cBhvr>
                                        <p:cTn id="47" dur="26">
                                          <p:stCondLst>
                                            <p:cond delay="1312"/>
                                          </p:stCondLst>
                                        </p:cTn>
                                        <p:tgtEl>
                                          <p:spTgt spid="4"/>
                                        </p:tgtEl>
                                      </p:cBhvr>
                                      <p:to x="100000" y="80000"/>
                                    </p:animScale>
                                    <p:animScale>
                                      <p:cBhvr>
                                        <p:cTn id="48" dur="166" decel="50000">
                                          <p:stCondLst>
                                            <p:cond delay="1338"/>
                                          </p:stCondLst>
                                        </p:cTn>
                                        <p:tgtEl>
                                          <p:spTgt spid="4"/>
                                        </p:tgtEl>
                                      </p:cBhvr>
                                      <p:to x="100000" y="100000"/>
                                    </p:animScale>
                                    <p:animScale>
                                      <p:cBhvr>
                                        <p:cTn id="49" dur="26">
                                          <p:stCondLst>
                                            <p:cond delay="1642"/>
                                          </p:stCondLst>
                                        </p:cTn>
                                        <p:tgtEl>
                                          <p:spTgt spid="4"/>
                                        </p:tgtEl>
                                      </p:cBhvr>
                                      <p:to x="100000" y="90000"/>
                                    </p:animScale>
                                    <p:animScale>
                                      <p:cBhvr>
                                        <p:cTn id="50" dur="166" decel="50000">
                                          <p:stCondLst>
                                            <p:cond delay="1668"/>
                                          </p:stCondLst>
                                        </p:cTn>
                                        <p:tgtEl>
                                          <p:spTgt spid="4"/>
                                        </p:tgtEl>
                                      </p:cBhvr>
                                      <p:to x="100000" y="100000"/>
                                    </p:animScale>
                                    <p:animScale>
                                      <p:cBhvr>
                                        <p:cTn id="51" dur="26">
                                          <p:stCondLst>
                                            <p:cond delay="1808"/>
                                          </p:stCondLst>
                                        </p:cTn>
                                        <p:tgtEl>
                                          <p:spTgt spid="4"/>
                                        </p:tgtEl>
                                      </p:cBhvr>
                                      <p:to x="100000" y="95000"/>
                                    </p:animScale>
                                    <p:animScale>
                                      <p:cBhvr>
                                        <p:cTn id="52"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90800" y="914400"/>
            <a:ext cx="4112024" cy="923330"/>
          </a:xfrm>
          <a:prstGeom prst="rect">
            <a:avLst/>
          </a:prstGeom>
          <a:noFill/>
        </p:spPr>
        <p:txBody>
          <a:bodyPr wrap="none" lIns="91440" tIns="45720" rIns="91440" bIns="45720">
            <a:spAutoFit/>
          </a:bodyPr>
          <a:lstStyle/>
          <a:p>
            <a:pPr algn="ctr"/>
            <a:r>
              <a:rPr lang="en-PH"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Team hits </a:t>
            </a:r>
            <a:endParaRPr lang="en-PH"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Rectangle 2"/>
          <p:cNvSpPr/>
          <p:nvPr/>
        </p:nvSpPr>
        <p:spPr>
          <a:xfrm>
            <a:off x="609600" y="2057400"/>
            <a:ext cx="7924800" cy="3416320"/>
          </a:xfrm>
          <a:prstGeom prst="rect">
            <a:avLst/>
          </a:prstGeom>
        </p:spPr>
        <p:txBody>
          <a:bodyPr wrap="square">
            <a:spAutoFit/>
          </a:bodyPr>
          <a:lstStyle/>
          <a:p>
            <a:r>
              <a:rPr lang="en-PH" sz="2400" b="1" dirty="0" smtClean="0"/>
              <a:t>Four Hits- </a:t>
            </a:r>
            <a:r>
              <a:rPr lang="en-PH" sz="2400" dirty="0" smtClean="0"/>
              <a:t>a team hits the ball four times before returning                        it.</a:t>
            </a:r>
          </a:p>
          <a:p>
            <a:r>
              <a:rPr lang="en-PH" sz="2400" b="1" dirty="0" smtClean="0"/>
              <a:t>Assisted Hit- </a:t>
            </a:r>
            <a:r>
              <a:rPr lang="en-PH" sz="2400" dirty="0" smtClean="0"/>
              <a:t>a players takes support from a team mate or any structure or object in order to reach the ball within the playing area.</a:t>
            </a:r>
          </a:p>
          <a:p>
            <a:r>
              <a:rPr lang="en-PH" sz="2400" b="1" dirty="0" smtClean="0"/>
              <a:t>Catching/Lifting</a:t>
            </a:r>
            <a:r>
              <a:rPr lang="en-PH" sz="2400" dirty="0" smtClean="0"/>
              <a:t>- a player does not hit the ball properly, and the ball is caught and/or thrown or ball momentarily rest from the hand/s.</a:t>
            </a:r>
          </a:p>
          <a:p>
            <a:r>
              <a:rPr lang="en-PH" sz="2400" b="1" dirty="0" smtClean="0"/>
              <a:t>Double contact- </a:t>
            </a:r>
            <a:r>
              <a:rPr lang="en-PH" sz="2400" dirty="0" smtClean="0"/>
              <a:t>a player hits the ball twice in succession.</a:t>
            </a:r>
            <a:endParaRPr lang="en-PH" sz="2400" dirty="0"/>
          </a:p>
        </p:txBody>
      </p:sp>
      <p:pic>
        <p:nvPicPr>
          <p:cNvPr id="4" name="Picture 3">
            <a:hlinkClick r:id="rId3" action="ppaction://hlinksldjump"/>
          </p:cNvPr>
          <p:cNvPicPr/>
          <p:nvPr/>
        </p:nvPicPr>
        <p:blipFill>
          <a:blip r:embed="rId4"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down)">
                                      <p:cBhvr>
                                        <p:cTn id="23" dur="580">
                                          <p:stCondLst>
                                            <p:cond delay="0"/>
                                          </p:stCondLst>
                                        </p:cTn>
                                        <p:tgtEl>
                                          <p:spTgt spid="3"/>
                                        </p:tgtEl>
                                      </p:cBhvr>
                                    </p:animEffect>
                                    <p:anim calcmode="lin" valueType="num">
                                      <p:cBhvr>
                                        <p:cTn id="24"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gtEl>
                                      </p:cBhvr>
                                      <p:to x="100000" y="60000"/>
                                    </p:animScale>
                                    <p:animScale>
                                      <p:cBhvr>
                                        <p:cTn id="30" dur="166" decel="50000">
                                          <p:stCondLst>
                                            <p:cond delay="676"/>
                                          </p:stCondLst>
                                        </p:cTn>
                                        <p:tgtEl>
                                          <p:spTgt spid="3"/>
                                        </p:tgtEl>
                                      </p:cBhvr>
                                      <p:to x="100000" y="100000"/>
                                    </p:animScale>
                                    <p:animScale>
                                      <p:cBhvr>
                                        <p:cTn id="31" dur="26">
                                          <p:stCondLst>
                                            <p:cond delay="1312"/>
                                          </p:stCondLst>
                                        </p:cTn>
                                        <p:tgtEl>
                                          <p:spTgt spid="3"/>
                                        </p:tgtEl>
                                      </p:cBhvr>
                                      <p:to x="100000" y="80000"/>
                                    </p:animScale>
                                    <p:animScale>
                                      <p:cBhvr>
                                        <p:cTn id="32" dur="166" decel="50000">
                                          <p:stCondLst>
                                            <p:cond delay="1338"/>
                                          </p:stCondLst>
                                        </p:cTn>
                                        <p:tgtEl>
                                          <p:spTgt spid="3"/>
                                        </p:tgtEl>
                                      </p:cBhvr>
                                      <p:to x="100000" y="100000"/>
                                    </p:animScale>
                                    <p:animScale>
                                      <p:cBhvr>
                                        <p:cTn id="33" dur="26">
                                          <p:stCondLst>
                                            <p:cond delay="1642"/>
                                          </p:stCondLst>
                                        </p:cTn>
                                        <p:tgtEl>
                                          <p:spTgt spid="3"/>
                                        </p:tgtEl>
                                      </p:cBhvr>
                                      <p:to x="100000" y="90000"/>
                                    </p:animScale>
                                    <p:animScale>
                                      <p:cBhvr>
                                        <p:cTn id="34" dur="166" decel="50000">
                                          <p:stCondLst>
                                            <p:cond delay="1668"/>
                                          </p:stCondLst>
                                        </p:cTn>
                                        <p:tgtEl>
                                          <p:spTgt spid="3"/>
                                        </p:tgtEl>
                                      </p:cBhvr>
                                      <p:to x="100000" y="100000"/>
                                    </p:animScale>
                                    <p:animScale>
                                      <p:cBhvr>
                                        <p:cTn id="35" dur="26">
                                          <p:stCondLst>
                                            <p:cond delay="1808"/>
                                          </p:stCondLst>
                                        </p:cTn>
                                        <p:tgtEl>
                                          <p:spTgt spid="3"/>
                                        </p:tgtEl>
                                      </p:cBhvr>
                                      <p:to x="100000" y="95000"/>
                                    </p:animScale>
                                    <p:animScale>
                                      <p:cBhvr>
                                        <p:cTn id="36" dur="166" decel="50000">
                                          <p:stCondLst>
                                            <p:cond delay="1834"/>
                                          </p:stCondLst>
                                        </p:cTn>
                                        <p:tgtEl>
                                          <p:spTgt spid="3"/>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4"/>
                                        </p:tgtEl>
                                        <p:attrNameLst>
                                          <p:attrName>style.visibility</p:attrName>
                                        </p:attrNameLst>
                                      </p:cBhvr>
                                      <p:to>
                                        <p:strVal val="visible"/>
                                      </p:to>
                                    </p:set>
                                    <p:animEffect transition="in" filter="wipe(down)">
                                      <p:cBhvr>
                                        <p:cTn id="39" dur="580">
                                          <p:stCondLst>
                                            <p:cond delay="0"/>
                                          </p:stCondLst>
                                        </p:cTn>
                                        <p:tgtEl>
                                          <p:spTgt spid="4"/>
                                        </p:tgtEl>
                                      </p:cBhvr>
                                    </p:animEffect>
                                    <p:anim calcmode="lin" valueType="num">
                                      <p:cBhvr>
                                        <p:cTn id="40"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45" dur="26">
                                          <p:stCondLst>
                                            <p:cond delay="650"/>
                                          </p:stCondLst>
                                        </p:cTn>
                                        <p:tgtEl>
                                          <p:spTgt spid="4"/>
                                        </p:tgtEl>
                                      </p:cBhvr>
                                      <p:to x="100000" y="60000"/>
                                    </p:animScale>
                                    <p:animScale>
                                      <p:cBhvr>
                                        <p:cTn id="46" dur="166" decel="50000">
                                          <p:stCondLst>
                                            <p:cond delay="676"/>
                                          </p:stCondLst>
                                        </p:cTn>
                                        <p:tgtEl>
                                          <p:spTgt spid="4"/>
                                        </p:tgtEl>
                                      </p:cBhvr>
                                      <p:to x="100000" y="100000"/>
                                    </p:animScale>
                                    <p:animScale>
                                      <p:cBhvr>
                                        <p:cTn id="47" dur="26">
                                          <p:stCondLst>
                                            <p:cond delay="1312"/>
                                          </p:stCondLst>
                                        </p:cTn>
                                        <p:tgtEl>
                                          <p:spTgt spid="4"/>
                                        </p:tgtEl>
                                      </p:cBhvr>
                                      <p:to x="100000" y="80000"/>
                                    </p:animScale>
                                    <p:animScale>
                                      <p:cBhvr>
                                        <p:cTn id="48" dur="166" decel="50000">
                                          <p:stCondLst>
                                            <p:cond delay="1338"/>
                                          </p:stCondLst>
                                        </p:cTn>
                                        <p:tgtEl>
                                          <p:spTgt spid="4"/>
                                        </p:tgtEl>
                                      </p:cBhvr>
                                      <p:to x="100000" y="100000"/>
                                    </p:animScale>
                                    <p:animScale>
                                      <p:cBhvr>
                                        <p:cTn id="49" dur="26">
                                          <p:stCondLst>
                                            <p:cond delay="1642"/>
                                          </p:stCondLst>
                                        </p:cTn>
                                        <p:tgtEl>
                                          <p:spTgt spid="4"/>
                                        </p:tgtEl>
                                      </p:cBhvr>
                                      <p:to x="100000" y="90000"/>
                                    </p:animScale>
                                    <p:animScale>
                                      <p:cBhvr>
                                        <p:cTn id="50" dur="166" decel="50000">
                                          <p:stCondLst>
                                            <p:cond delay="1668"/>
                                          </p:stCondLst>
                                        </p:cTn>
                                        <p:tgtEl>
                                          <p:spTgt spid="4"/>
                                        </p:tgtEl>
                                      </p:cBhvr>
                                      <p:to x="100000" y="100000"/>
                                    </p:animScale>
                                    <p:animScale>
                                      <p:cBhvr>
                                        <p:cTn id="51" dur="26">
                                          <p:stCondLst>
                                            <p:cond delay="1808"/>
                                          </p:stCondLst>
                                        </p:cTn>
                                        <p:tgtEl>
                                          <p:spTgt spid="4"/>
                                        </p:tgtEl>
                                      </p:cBhvr>
                                      <p:to x="100000" y="95000"/>
                                    </p:animScale>
                                    <p:animScale>
                                      <p:cBhvr>
                                        <p:cTn id="52"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1066800"/>
            <a:ext cx="8371266" cy="707886"/>
          </a:xfrm>
          <a:prstGeom prst="rect">
            <a:avLst/>
          </a:prstGeom>
          <a:noFill/>
        </p:spPr>
        <p:txBody>
          <a:bodyPr wrap="none" lIns="91440" tIns="45720" rIns="91440" bIns="45720">
            <a:spAutoFit/>
          </a:bodyPr>
          <a:lstStyle/>
          <a:p>
            <a:pPr algn="ctr"/>
            <a:r>
              <a:rPr lang="en-PH" sz="4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Regular game interruption</a:t>
            </a:r>
            <a:endParaRPr lang="en-PH" sz="4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4" name="Rectangle 3"/>
          <p:cNvSpPr/>
          <p:nvPr/>
        </p:nvSpPr>
        <p:spPr>
          <a:xfrm>
            <a:off x="533400" y="2274838"/>
            <a:ext cx="8077200" cy="3046988"/>
          </a:xfrm>
          <a:prstGeom prst="rect">
            <a:avLst/>
          </a:prstGeom>
        </p:spPr>
        <p:txBody>
          <a:bodyPr wrap="square">
            <a:spAutoFit/>
          </a:bodyPr>
          <a:lstStyle/>
          <a:p>
            <a:pPr marL="228600" indent="-228600">
              <a:buFontTx/>
              <a:buAutoNum type="alphaLcPeriod"/>
              <a:defRPr/>
            </a:pPr>
            <a:r>
              <a:rPr lang="en-PH" sz="2400" dirty="0" smtClean="0"/>
              <a:t>Time outs</a:t>
            </a:r>
          </a:p>
          <a:p>
            <a:pPr marL="228600" indent="-228600">
              <a:buFont typeface="Arial" pitchFamily="34" charset="0"/>
              <a:buChar char="•"/>
              <a:defRPr/>
            </a:pPr>
            <a:r>
              <a:rPr lang="en-PH" sz="2400" dirty="0" smtClean="0"/>
              <a:t>2 time outs per set per team </a:t>
            </a:r>
          </a:p>
          <a:p>
            <a:pPr marL="228600" indent="-228600">
              <a:buFont typeface="Arial" pitchFamily="34" charset="0"/>
              <a:buChar char="•"/>
              <a:defRPr/>
            </a:pPr>
            <a:r>
              <a:rPr lang="en-PH" sz="2400" dirty="0" smtClean="0"/>
              <a:t>Each time outs lapsed in 30 seconds.</a:t>
            </a:r>
          </a:p>
          <a:p>
            <a:pPr marL="228600" indent="-228600">
              <a:defRPr/>
            </a:pPr>
            <a:r>
              <a:rPr lang="en-PH" sz="2400" dirty="0" smtClean="0"/>
              <a:t>b. Technical time out </a:t>
            </a:r>
          </a:p>
          <a:p>
            <a:pPr marL="228600" indent="-228600">
              <a:buFont typeface="Arial" pitchFamily="34" charset="0"/>
              <a:buChar char="•"/>
              <a:defRPr/>
            </a:pPr>
            <a:r>
              <a:rPr lang="en-PH" sz="2400" dirty="0" smtClean="0"/>
              <a:t>In set 1-4 two technical time outs per set are applied automatically when leading team reaches the 8</a:t>
            </a:r>
            <a:r>
              <a:rPr lang="en-PH" sz="2400" baseline="30000" dirty="0" smtClean="0"/>
              <a:t>th</a:t>
            </a:r>
            <a:r>
              <a:rPr lang="en-PH" sz="2400" dirty="0" smtClean="0"/>
              <a:t> and 16</a:t>
            </a:r>
            <a:r>
              <a:rPr lang="en-PH" sz="2400" baseline="30000" dirty="0" smtClean="0"/>
              <a:t>th</a:t>
            </a:r>
            <a:r>
              <a:rPr lang="en-PH" sz="2400" dirty="0" smtClean="0"/>
              <a:t> points.</a:t>
            </a:r>
          </a:p>
          <a:p>
            <a:pPr marL="228600" indent="-228600">
              <a:buFont typeface="Arial" pitchFamily="34" charset="0"/>
              <a:buChar char="•"/>
              <a:defRPr/>
            </a:pPr>
            <a:r>
              <a:rPr lang="en-PH" sz="2400" dirty="0" smtClean="0"/>
              <a:t>Technical time outs end in sixty seconds.</a:t>
            </a:r>
          </a:p>
        </p:txBody>
      </p:sp>
      <p:pic>
        <p:nvPicPr>
          <p:cNvPr id="5" name="Picture 4">
            <a:hlinkClick r:id="rId3" action="ppaction://hlinksldjump"/>
          </p:cNvPr>
          <p:cNvPicPr/>
          <p:nvPr/>
        </p:nvPicPr>
        <p:blipFill>
          <a:blip r:embed="rId4"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ox(in)">
                                      <p:cBhvr>
                                        <p:cTn id="10" dur="500"/>
                                        <p:tgtEl>
                                          <p:spTgt spid="4"/>
                                        </p:tgtEl>
                                      </p:cBhvr>
                                    </p:animEffect>
                                  </p:childTnLst>
                                </p:cTn>
                              </p:par>
                              <p:par>
                                <p:cTn id="11" presetID="4" presetClass="entr" presetSubtype="16"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ox(in)">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47800" y="914400"/>
            <a:ext cx="6185796" cy="707886"/>
          </a:xfrm>
          <a:prstGeom prst="rect">
            <a:avLst/>
          </a:prstGeom>
          <a:noFill/>
        </p:spPr>
        <p:txBody>
          <a:bodyPr wrap="none" lIns="91440" tIns="45720" rIns="91440" bIns="45720">
            <a:spAutoFit/>
          </a:bodyPr>
          <a:lstStyle/>
          <a:p>
            <a:pPr algn="ctr"/>
            <a:r>
              <a:rPr lang="en-PH" sz="4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Player substitution </a:t>
            </a:r>
            <a:endParaRPr lang="en-PH" sz="4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5" name="Rectangle 4"/>
          <p:cNvSpPr/>
          <p:nvPr/>
        </p:nvSpPr>
        <p:spPr>
          <a:xfrm>
            <a:off x="457200" y="1905000"/>
            <a:ext cx="8077200" cy="4524315"/>
          </a:xfrm>
          <a:prstGeom prst="rect">
            <a:avLst/>
          </a:prstGeom>
        </p:spPr>
        <p:txBody>
          <a:bodyPr wrap="square">
            <a:spAutoFit/>
          </a:bodyPr>
          <a:lstStyle/>
          <a:p>
            <a:pPr marL="228600" indent="-228600">
              <a:buAutoNum type="arabicPeriod"/>
            </a:pPr>
            <a:r>
              <a:rPr lang="en-PH" sz="2400" dirty="0" smtClean="0"/>
              <a:t>Six substitution is the maximum permitted per team per set, one or more players may substituted at the same time.</a:t>
            </a:r>
          </a:p>
          <a:p>
            <a:pPr marL="228600" indent="-228600">
              <a:buAutoNum type="arabicPeriod"/>
            </a:pPr>
            <a:r>
              <a:rPr lang="en-PH" sz="2400" dirty="0" smtClean="0"/>
              <a:t>A player in the starting line-up may leave and re-enter the game only once. </a:t>
            </a:r>
          </a:p>
          <a:p>
            <a:pPr marL="228600" indent="-228600">
              <a:buAutoNum type="arabicPeriod"/>
            </a:pPr>
            <a:r>
              <a:rPr lang="en-PH" sz="2400" dirty="0" smtClean="0"/>
              <a:t>Only the player whom he substituted may replace a substitute player. </a:t>
            </a:r>
          </a:p>
          <a:p>
            <a:pPr marL="228600" indent="-228600">
              <a:buAutoNum type="arabicPeriod"/>
            </a:pPr>
            <a:r>
              <a:rPr lang="en-PH" sz="2400" dirty="0" smtClean="0"/>
              <a:t>An injured player who cannot continue to play should be substituted legally.</a:t>
            </a:r>
          </a:p>
          <a:p>
            <a:pPr marL="228600" indent="-228600">
              <a:buAutoNum type="arabicPeriod"/>
            </a:pPr>
            <a:r>
              <a:rPr lang="en-PH" sz="2400" dirty="0" smtClean="0"/>
              <a:t>An expelled or disqualified player must be substituted through a legal substitution.</a:t>
            </a:r>
          </a:p>
          <a:p>
            <a:pPr marL="228600" indent="-228600">
              <a:buAutoNum type="arabicPeriod"/>
            </a:pPr>
            <a:r>
              <a:rPr lang="en-PH" sz="2400" dirty="0" smtClean="0"/>
              <a:t>A substitution is illegal if it exceeds the limitations of substitution.</a:t>
            </a:r>
            <a:endParaRPr lang="en-PH" sz="2400" dirty="0"/>
          </a:p>
        </p:txBody>
      </p:sp>
      <p:pic>
        <p:nvPicPr>
          <p:cNvPr id="6" name="Picture 5">
            <a:hlinkClick r:id="rId3" action="ppaction://hlinksldjump"/>
          </p:cNvPr>
          <p:cNvPicPr/>
          <p:nvPr/>
        </p:nvPicPr>
        <p:blipFill>
          <a:blip r:embed="rId4"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ox(in)">
                                      <p:cBhvr>
                                        <p:cTn id="10" dur="500"/>
                                        <p:tgtEl>
                                          <p:spTgt spid="5"/>
                                        </p:tgtEl>
                                      </p:cBhvr>
                                    </p:animEffect>
                                  </p:childTnLst>
                                </p:cTn>
                              </p:par>
                              <p:par>
                                <p:cTn id="11" presetID="4" presetClass="entr" presetSubtype="16"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ox(in)">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066800"/>
            <a:ext cx="8113567" cy="707886"/>
          </a:xfrm>
          <a:prstGeom prst="rect">
            <a:avLst/>
          </a:prstGeom>
          <a:noFill/>
        </p:spPr>
        <p:txBody>
          <a:bodyPr wrap="none" lIns="91440" tIns="45720" rIns="91440" bIns="45720">
            <a:spAutoFit/>
          </a:bodyPr>
          <a:lstStyle/>
          <a:p>
            <a:pPr algn="ctr"/>
            <a:r>
              <a:rPr lang="en-PH" sz="4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Restrictions</a:t>
            </a:r>
            <a:r>
              <a:rPr lang="en-PH" sz="4000" b="1" cap="all" spc="0" baseline="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of the libero </a:t>
            </a:r>
            <a:endParaRPr lang="en-PH" sz="4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4" name="Rectangle 3"/>
          <p:cNvSpPr/>
          <p:nvPr/>
        </p:nvSpPr>
        <p:spPr>
          <a:xfrm>
            <a:off x="685800" y="2274838"/>
            <a:ext cx="7696200" cy="2677656"/>
          </a:xfrm>
          <a:prstGeom prst="rect">
            <a:avLst/>
          </a:prstGeom>
        </p:spPr>
        <p:txBody>
          <a:bodyPr wrap="square">
            <a:spAutoFit/>
          </a:bodyPr>
          <a:lstStyle/>
          <a:p>
            <a:pPr marL="228600" indent="-228600">
              <a:buAutoNum type="arabicPeriod"/>
            </a:pPr>
            <a:r>
              <a:rPr lang="en-PH" sz="2400" dirty="0" smtClean="0"/>
              <a:t>Can not toss the ball in the front zone using the overhead pass.</a:t>
            </a:r>
          </a:p>
          <a:p>
            <a:pPr marL="228600" indent="-228600">
              <a:buAutoNum type="arabicPeriod"/>
            </a:pPr>
            <a:r>
              <a:rPr lang="en-PH" sz="2400" dirty="0" smtClean="0"/>
              <a:t>Can not spike the ball higher than the top of the net.</a:t>
            </a:r>
          </a:p>
          <a:p>
            <a:pPr marL="228600" indent="-228600">
              <a:buAutoNum type="arabicPeriod"/>
            </a:pPr>
            <a:r>
              <a:rPr lang="en-PH" sz="2400" dirty="0" smtClean="0"/>
              <a:t>Can not serve the ball.</a:t>
            </a:r>
          </a:p>
          <a:p>
            <a:pPr marL="228600" indent="-228600">
              <a:buAutoNum type="arabicPeriod"/>
            </a:pPr>
            <a:r>
              <a:rPr lang="en-PH" sz="2400" dirty="0" smtClean="0"/>
              <a:t>He can replace only of the players positioned in the back zone.</a:t>
            </a:r>
          </a:p>
          <a:p>
            <a:pPr marL="228600" indent="-228600">
              <a:buAutoNum type="arabicPeriod"/>
            </a:pPr>
            <a:r>
              <a:rPr lang="en-PH" sz="2400" dirty="0" smtClean="0"/>
              <a:t> can not block or even attempt to block.</a:t>
            </a:r>
            <a:endParaRPr lang="en-PH" sz="2400" dirty="0"/>
          </a:p>
        </p:txBody>
      </p:sp>
      <p:pic>
        <p:nvPicPr>
          <p:cNvPr id="5" name="Picture 4">
            <a:hlinkClick r:id="rId3" action="ppaction://hlinksldjump"/>
          </p:cNvPr>
          <p:cNvPicPr/>
          <p:nvPr/>
        </p:nvPicPr>
        <p:blipFill>
          <a:blip r:embed="rId4"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down)">
                                      <p:cBhvr>
                                        <p:cTn id="23" dur="580">
                                          <p:stCondLst>
                                            <p:cond delay="0"/>
                                          </p:stCondLst>
                                        </p:cTn>
                                        <p:tgtEl>
                                          <p:spTgt spid="4"/>
                                        </p:tgtEl>
                                      </p:cBhvr>
                                    </p:animEffect>
                                    <p:anim calcmode="lin" valueType="num">
                                      <p:cBhvr>
                                        <p:cTn id="24"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9" dur="26">
                                          <p:stCondLst>
                                            <p:cond delay="650"/>
                                          </p:stCondLst>
                                        </p:cTn>
                                        <p:tgtEl>
                                          <p:spTgt spid="4"/>
                                        </p:tgtEl>
                                      </p:cBhvr>
                                      <p:to x="100000" y="60000"/>
                                    </p:animScale>
                                    <p:animScale>
                                      <p:cBhvr>
                                        <p:cTn id="30" dur="166" decel="50000">
                                          <p:stCondLst>
                                            <p:cond delay="676"/>
                                          </p:stCondLst>
                                        </p:cTn>
                                        <p:tgtEl>
                                          <p:spTgt spid="4"/>
                                        </p:tgtEl>
                                      </p:cBhvr>
                                      <p:to x="100000" y="100000"/>
                                    </p:animScale>
                                    <p:animScale>
                                      <p:cBhvr>
                                        <p:cTn id="31" dur="26">
                                          <p:stCondLst>
                                            <p:cond delay="1312"/>
                                          </p:stCondLst>
                                        </p:cTn>
                                        <p:tgtEl>
                                          <p:spTgt spid="4"/>
                                        </p:tgtEl>
                                      </p:cBhvr>
                                      <p:to x="100000" y="80000"/>
                                    </p:animScale>
                                    <p:animScale>
                                      <p:cBhvr>
                                        <p:cTn id="32" dur="166" decel="50000">
                                          <p:stCondLst>
                                            <p:cond delay="1338"/>
                                          </p:stCondLst>
                                        </p:cTn>
                                        <p:tgtEl>
                                          <p:spTgt spid="4"/>
                                        </p:tgtEl>
                                      </p:cBhvr>
                                      <p:to x="100000" y="100000"/>
                                    </p:animScale>
                                    <p:animScale>
                                      <p:cBhvr>
                                        <p:cTn id="33" dur="26">
                                          <p:stCondLst>
                                            <p:cond delay="1642"/>
                                          </p:stCondLst>
                                        </p:cTn>
                                        <p:tgtEl>
                                          <p:spTgt spid="4"/>
                                        </p:tgtEl>
                                      </p:cBhvr>
                                      <p:to x="100000" y="90000"/>
                                    </p:animScale>
                                    <p:animScale>
                                      <p:cBhvr>
                                        <p:cTn id="34" dur="166" decel="50000">
                                          <p:stCondLst>
                                            <p:cond delay="1668"/>
                                          </p:stCondLst>
                                        </p:cTn>
                                        <p:tgtEl>
                                          <p:spTgt spid="4"/>
                                        </p:tgtEl>
                                      </p:cBhvr>
                                      <p:to x="100000" y="100000"/>
                                    </p:animScale>
                                    <p:animScale>
                                      <p:cBhvr>
                                        <p:cTn id="35" dur="26">
                                          <p:stCondLst>
                                            <p:cond delay="1808"/>
                                          </p:stCondLst>
                                        </p:cTn>
                                        <p:tgtEl>
                                          <p:spTgt spid="4"/>
                                        </p:tgtEl>
                                      </p:cBhvr>
                                      <p:to x="100000" y="95000"/>
                                    </p:animScale>
                                    <p:animScale>
                                      <p:cBhvr>
                                        <p:cTn id="36" dur="166" decel="50000">
                                          <p:stCondLst>
                                            <p:cond delay="1834"/>
                                          </p:stCondLst>
                                        </p:cTn>
                                        <p:tgtEl>
                                          <p:spTgt spid="4"/>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wipe(down)">
                                      <p:cBhvr>
                                        <p:cTn id="39" dur="580">
                                          <p:stCondLst>
                                            <p:cond delay="0"/>
                                          </p:stCondLst>
                                        </p:cTn>
                                        <p:tgtEl>
                                          <p:spTgt spid="5"/>
                                        </p:tgtEl>
                                      </p:cBhvr>
                                    </p:animEffect>
                                    <p:anim calcmode="lin" valueType="num">
                                      <p:cBhvr>
                                        <p:cTn id="40"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45" dur="26">
                                          <p:stCondLst>
                                            <p:cond delay="650"/>
                                          </p:stCondLst>
                                        </p:cTn>
                                        <p:tgtEl>
                                          <p:spTgt spid="5"/>
                                        </p:tgtEl>
                                      </p:cBhvr>
                                      <p:to x="100000" y="60000"/>
                                    </p:animScale>
                                    <p:animScale>
                                      <p:cBhvr>
                                        <p:cTn id="46" dur="166" decel="50000">
                                          <p:stCondLst>
                                            <p:cond delay="676"/>
                                          </p:stCondLst>
                                        </p:cTn>
                                        <p:tgtEl>
                                          <p:spTgt spid="5"/>
                                        </p:tgtEl>
                                      </p:cBhvr>
                                      <p:to x="100000" y="100000"/>
                                    </p:animScale>
                                    <p:animScale>
                                      <p:cBhvr>
                                        <p:cTn id="47" dur="26">
                                          <p:stCondLst>
                                            <p:cond delay="1312"/>
                                          </p:stCondLst>
                                        </p:cTn>
                                        <p:tgtEl>
                                          <p:spTgt spid="5"/>
                                        </p:tgtEl>
                                      </p:cBhvr>
                                      <p:to x="100000" y="80000"/>
                                    </p:animScale>
                                    <p:animScale>
                                      <p:cBhvr>
                                        <p:cTn id="48" dur="166" decel="50000">
                                          <p:stCondLst>
                                            <p:cond delay="1338"/>
                                          </p:stCondLst>
                                        </p:cTn>
                                        <p:tgtEl>
                                          <p:spTgt spid="5"/>
                                        </p:tgtEl>
                                      </p:cBhvr>
                                      <p:to x="100000" y="100000"/>
                                    </p:animScale>
                                    <p:animScale>
                                      <p:cBhvr>
                                        <p:cTn id="49" dur="26">
                                          <p:stCondLst>
                                            <p:cond delay="1642"/>
                                          </p:stCondLst>
                                        </p:cTn>
                                        <p:tgtEl>
                                          <p:spTgt spid="5"/>
                                        </p:tgtEl>
                                      </p:cBhvr>
                                      <p:to x="100000" y="90000"/>
                                    </p:animScale>
                                    <p:animScale>
                                      <p:cBhvr>
                                        <p:cTn id="50" dur="166" decel="50000">
                                          <p:stCondLst>
                                            <p:cond delay="1668"/>
                                          </p:stCondLst>
                                        </p:cTn>
                                        <p:tgtEl>
                                          <p:spTgt spid="5"/>
                                        </p:tgtEl>
                                      </p:cBhvr>
                                      <p:to x="100000" y="100000"/>
                                    </p:animScale>
                                    <p:animScale>
                                      <p:cBhvr>
                                        <p:cTn id="51" dur="26">
                                          <p:stCondLst>
                                            <p:cond delay="1808"/>
                                          </p:stCondLst>
                                        </p:cTn>
                                        <p:tgtEl>
                                          <p:spTgt spid="5"/>
                                        </p:tgtEl>
                                      </p:cBhvr>
                                      <p:to x="100000" y="95000"/>
                                    </p:animScale>
                                    <p:animScale>
                                      <p:cBhvr>
                                        <p:cTn id="52"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990601"/>
            <a:ext cx="8686800" cy="6186309"/>
          </a:xfrm>
          <a:prstGeom prst="rect">
            <a:avLst/>
          </a:prstGeom>
        </p:spPr>
        <p:txBody>
          <a:bodyPr wrap="square">
            <a:spAutoFit/>
          </a:bodyPr>
          <a:lstStyle/>
          <a:p>
            <a:endParaRPr lang="en-US" sz="1400" dirty="0" smtClean="0"/>
          </a:p>
          <a:p>
            <a:r>
              <a:rPr lang="en-US" sz="1400" b="1" dirty="0" smtClean="0"/>
              <a:t>1895</a:t>
            </a:r>
            <a:r>
              <a:rPr lang="en-US" sz="1400" dirty="0" smtClean="0"/>
              <a:t> –Volleyball originally called MINTONETTE was initiated by William J. Morgan in Holyoke, Massachusetts, USA.</a:t>
            </a:r>
          </a:p>
          <a:p>
            <a:r>
              <a:rPr lang="en-US" sz="1400" b="1" dirty="0" smtClean="0"/>
              <a:t>1896</a:t>
            </a:r>
            <a:r>
              <a:rPr lang="en-US" sz="1400" dirty="0" smtClean="0"/>
              <a:t> -Prof. H. T. Halsted of Springfield, Massachusetts, USA suggested that the name changed  to VOLLEYBALL based on his idea that the ball is played through the use of the hand and arms by volleying over the net.</a:t>
            </a:r>
          </a:p>
          <a:p>
            <a:r>
              <a:rPr lang="en-US" sz="1400" b="1" dirty="0" smtClean="0"/>
              <a:t>1910</a:t>
            </a:r>
            <a:r>
              <a:rPr lang="en-US" sz="1400" dirty="0" smtClean="0"/>
              <a:t>- Prof. Edgar S. Brown introduced volleyball game in the Philippines.</a:t>
            </a:r>
          </a:p>
          <a:p>
            <a:r>
              <a:rPr lang="en-US" sz="1400" b="1" dirty="0" smtClean="0"/>
              <a:t> 1916</a:t>
            </a:r>
            <a:r>
              <a:rPr lang="en-US" sz="1400" dirty="0" smtClean="0"/>
              <a:t>- in the Philippines, an offensive style of passing the ball in a high trajectory to be struck by another player (the set and spike) were introduced. The Filipinos developed the "bomba" or kill, and called the hitter a "bomberino". </a:t>
            </a:r>
            <a:br>
              <a:rPr lang="en-US" sz="1400" dirty="0" smtClean="0"/>
            </a:br>
            <a:r>
              <a:rPr lang="en-US" sz="1400" b="1" dirty="0" smtClean="0"/>
              <a:t>1916</a:t>
            </a:r>
            <a:r>
              <a:rPr lang="en-US" sz="1400" dirty="0" smtClean="0"/>
              <a:t> - The NCAA was invited by the YMCA to aid in editing the rules and in promoting the sport. Volleyball was added to school and college physical education and intramural programs. </a:t>
            </a:r>
            <a:br>
              <a:rPr lang="en-US" sz="1400" dirty="0" smtClean="0"/>
            </a:br>
            <a:r>
              <a:rPr lang="en-US" sz="1400" dirty="0" smtClean="0"/>
              <a:t> </a:t>
            </a:r>
            <a:r>
              <a:rPr lang="en-US" sz="1400" b="1" dirty="0" smtClean="0"/>
              <a:t>1917</a:t>
            </a:r>
            <a:r>
              <a:rPr lang="en-US" sz="1400" dirty="0" smtClean="0"/>
              <a:t>-the game was changed from 21 to 15 points. </a:t>
            </a:r>
          </a:p>
          <a:p>
            <a:r>
              <a:rPr lang="en-US" sz="1400" dirty="0" smtClean="0"/>
              <a:t> </a:t>
            </a:r>
            <a:r>
              <a:rPr lang="en-US" sz="1400" b="1" dirty="0" smtClean="0"/>
              <a:t>1947</a:t>
            </a:r>
            <a:r>
              <a:rPr lang="en-US" sz="1400" dirty="0" smtClean="0"/>
              <a:t>-the Federation International Volley-Ball (FIVB) was founded in Paris. </a:t>
            </a:r>
          </a:p>
          <a:p>
            <a:r>
              <a:rPr lang="en-US" sz="1400" b="1" dirty="0" smtClean="0"/>
              <a:t>1955</a:t>
            </a:r>
            <a:r>
              <a:rPr lang="en-US" sz="1400" dirty="0" smtClean="0"/>
              <a:t> - Pan American Games included volleyball </a:t>
            </a:r>
            <a:br>
              <a:rPr lang="en-US" sz="1400" dirty="0" smtClean="0"/>
            </a:br>
            <a:r>
              <a:rPr lang="en-US" sz="1400" dirty="0" smtClean="0"/>
              <a:t> </a:t>
            </a:r>
            <a:r>
              <a:rPr lang="en-US" sz="1400" b="1" dirty="0" smtClean="0"/>
              <a:t>1986</a:t>
            </a:r>
            <a:r>
              <a:rPr lang="en-US" sz="1400" dirty="0" smtClean="0"/>
              <a:t>- the Women's Professional Volleyball Association (WPVA) was formed. </a:t>
            </a:r>
            <a:br>
              <a:rPr lang="en-US" sz="1400" dirty="0" smtClean="0"/>
            </a:br>
            <a:r>
              <a:rPr lang="en-US" sz="1400" dirty="0" smtClean="0"/>
              <a:t> </a:t>
            </a:r>
            <a:r>
              <a:rPr lang="en-US" sz="1400" b="1" dirty="0" smtClean="0"/>
              <a:t>1987</a:t>
            </a:r>
            <a:r>
              <a:rPr lang="en-US" sz="1400" dirty="0" smtClean="0"/>
              <a:t>- the FIVB added a Beach Volleyball World Championship Series. </a:t>
            </a:r>
            <a:br>
              <a:rPr lang="en-US" sz="1400" dirty="0" smtClean="0"/>
            </a:br>
            <a:r>
              <a:rPr lang="en-US" sz="1400" dirty="0" smtClean="0"/>
              <a:t> </a:t>
            </a:r>
            <a:r>
              <a:rPr lang="en-US" sz="1400" b="1" dirty="0" smtClean="0"/>
              <a:t>1988</a:t>
            </a:r>
            <a:r>
              <a:rPr lang="en-US" sz="1400" dirty="0" smtClean="0"/>
              <a:t>-the US Men repeated the Gold in the Olympics in Korea. </a:t>
            </a:r>
            <a:br>
              <a:rPr lang="en-US" sz="1400" dirty="0" smtClean="0"/>
            </a:br>
            <a:r>
              <a:rPr lang="en-US" sz="1400" b="1" dirty="0" smtClean="0"/>
              <a:t> 1989- </a:t>
            </a:r>
            <a:r>
              <a:rPr lang="en-US" sz="1400" dirty="0" smtClean="0"/>
              <a:t>the FIVB Sports Aid Program was created. </a:t>
            </a:r>
            <a:br>
              <a:rPr lang="en-US" sz="1400" dirty="0" smtClean="0"/>
            </a:br>
            <a:r>
              <a:rPr lang="en-US" sz="1400" dirty="0" smtClean="0"/>
              <a:t> </a:t>
            </a:r>
            <a:r>
              <a:rPr lang="en-US" sz="1400" b="1" dirty="0" smtClean="0"/>
              <a:t>1990</a:t>
            </a:r>
            <a:r>
              <a:rPr lang="en-US" sz="1400" dirty="0" smtClean="0"/>
              <a:t>- the World League was created. </a:t>
            </a:r>
            <a:br>
              <a:rPr lang="en-US" sz="1400" dirty="0" smtClean="0"/>
            </a:br>
            <a:r>
              <a:rPr lang="en-US" sz="1400" dirty="0" smtClean="0"/>
              <a:t> </a:t>
            </a:r>
            <a:r>
              <a:rPr lang="en-US" sz="1400" b="1" dirty="0" smtClean="0"/>
              <a:t>1992</a:t>
            </a:r>
            <a:r>
              <a:rPr lang="en-US" sz="1400" dirty="0" smtClean="0"/>
              <a:t>-the Four Person Pro Beach League was started in the United States. </a:t>
            </a:r>
            <a:br>
              <a:rPr lang="en-US" sz="1400" dirty="0" smtClean="0"/>
            </a:br>
            <a:r>
              <a:rPr lang="en-US" sz="1400" b="1" dirty="0" smtClean="0"/>
              <a:t>1994</a:t>
            </a:r>
            <a:r>
              <a:rPr lang="en-US" sz="1400" dirty="0" smtClean="0"/>
              <a:t>-Volleyball World Wide, created. </a:t>
            </a:r>
            <a:br>
              <a:rPr lang="en-US" sz="1400" dirty="0" smtClean="0"/>
            </a:br>
            <a:r>
              <a:rPr lang="en-US" sz="1400" dirty="0" smtClean="0"/>
              <a:t> </a:t>
            </a:r>
            <a:r>
              <a:rPr lang="en-US" sz="1400" b="1" dirty="0" smtClean="0"/>
              <a:t>1995</a:t>
            </a:r>
            <a:r>
              <a:rPr lang="en-US" sz="1400" dirty="0" smtClean="0"/>
              <a:t>-the sport of Volleyball was 100 years old! </a:t>
            </a:r>
            <a:br>
              <a:rPr lang="en-US" sz="1400" dirty="0" smtClean="0"/>
            </a:br>
            <a:r>
              <a:rPr lang="en-US" sz="1400" dirty="0" smtClean="0"/>
              <a:t> </a:t>
            </a:r>
            <a:r>
              <a:rPr lang="en-US" sz="1400" b="1" dirty="0" smtClean="0"/>
              <a:t>1996</a:t>
            </a:r>
            <a:r>
              <a:rPr lang="en-US" sz="1400" dirty="0" smtClean="0"/>
              <a:t>-2-person beach volleyball was added to the Olympics </a:t>
            </a:r>
            <a:r>
              <a:rPr lang="en-US" sz="1050" dirty="0" smtClean="0"/>
              <a:t/>
            </a:r>
            <a:br>
              <a:rPr lang="en-US" sz="1050" dirty="0" smtClean="0"/>
            </a:br>
            <a:endParaRPr lang="en-US" sz="1050" dirty="0" smtClean="0"/>
          </a:p>
          <a:p>
            <a:endParaRPr lang="en-US" sz="1050" dirty="0" smtClean="0"/>
          </a:p>
          <a:p>
            <a:endParaRPr lang="en-US" sz="1050" dirty="0" smtClean="0"/>
          </a:p>
          <a:p>
            <a:endParaRPr lang="en-US" sz="1050" dirty="0" smtClean="0"/>
          </a:p>
          <a:p>
            <a:r>
              <a:rPr lang="en-US" dirty="0" smtClean="0"/>
              <a:t>   </a:t>
            </a:r>
            <a:endParaRPr lang="en-PH" dirty="0"/>
          </a:p>
        </p:txBody>
      </p:sp>
      <p:pic>
        <p:nvPicPr>
          <p:cNvPr id="4" name="Picture 3">
            <a:hlinkClick r:id="rId2" action="ppaction://hlinksldjump"/>
          </p:cNvPr>
          <p:cNvPicPr/>
          <p:nvPr/>
        </p:nvPicPr>
        <p:blipFill>
          <a:blip r:embed="rId3" cstate="print"/>
          <a:srcRect/>
          <a:stretch>
            <a:fillRect/>
          </a:stretch>
        </p:blipFill>
        <p:spPr bwMode="auto">
          <a:xfrm>
            <a:off x="8077200" y="6172200"/>
            <a:ext cx="762000" cy="419100"/>
          </a:xfrm>
          <a:prstGeom prst="rect">
            <a:avLst/>
          </a:prstGeom>
          <a:noFill/>
          <a:ln w="9525">
            <a:noFill/>
            <a:miter lim="800000"/>
            <a:headEnd/>
            <a:tailEnd/>
          </a:ln>
        </p:spPr>
      </p:pic>
      <p:sp>
        <p:nvSpPr>
          <p:cNvPr id="5" name="Rectangle 4"/>
          <p:cNvSpPr/>
          <p:nvPr/>
        </p:nvSpPr>
        <p:spPr>
          <a:xfrm>
            <a:off x="3276600" y="685800"/>
            <a:ext cx="2404120" cy="369332"/>
          </a:xfrm>
          <a:prstGeom prst="rect">
            <a:avLst/>
          </a:prstGeom>
        </p:spPr>
        <p:txBody>
          <a:bodyPr wrap="none">
            <a:spAutoFit/>
          </a:bodyPr>
          <a:lstStyle/>
          <a:p>
            <a:r>
              <a:rPr lang="en-PH" b="1" dirty="0" smtClean="0"/>
              <a:t>History of Volleyball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Scale>
                                      <p:cBhvr>
                                        <p:cTn id="7"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1" end="1"/>
                                            </p:txEl>
                                          </p:spTgt>
                                        </p:tgtEl>
                                        <p:attrNameLst>
                                          <p:attrName>ppt_x</p:attrName>
                                          <p:attrName>ppt_y</p:attrName>
                                        </p:attrNameLst>
                                      </p:cBhvr>
                                    </p:animMotion>
                                    <p:animEffect transition="in" filter="fade">
                                      <p:cBhvr>
                                        <p:cTn id="9" dur="1000"/>
                                        <p:tgtEl>
                                          <p:spTgt spid="3">
                                            <p:txEl>
                                              <p:pRg st="1" end="1"/>
                                            </p:txEl>
                                          </p:spTgt>
                                        </p:tgtEl>
                                      </p:cBhvr>
                                    </p:animEffect>
                                  </p:childTnLst>
                                </p:cTn>
                              </p:par>
                              <p:par>
                                <p:cTn id="10" presetID="5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Scale>
                                      <p:cBhvr>
                                        <p:cTn id="12"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3">
                                            <p:txEl>
                                              <p:pRg st="2" end="2"/>
                                            </p:txEl>
                                          </p:spTgt>
                                        </p:tgtEl>
                                        <p:attrNameLst>
                                          <p:attrName>ppt_x</p:attrName>
                                          <p:attrName>ppt_y</p:attrName>
                                        </p:attrNameLst>
                                      </p:cBhvr>
                                    </p:animMotion>
                                    <p:animEffect transition="in" filter="fade">
                                      <p:cBhvr>
                                        <p:cTn id="14" dur="1000"/>
                                        <p:tgtEl>
                                          <p:spTgt spid="3">
                                            <p:txEl>
                                              <p:pRg st="2" end="2"/>
                                            </p:txEl>
                                          </p:spTgt>
                                        </p:tgtEl>
                                      </p:cBhvr>
                                    </p:animEffect>
                                  </p:childTnLst>
                                </p:cTn>
                              </p:par>
                              <p:par>
                                <p:cTn id="15" presetID="5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Scale>
                                      <p:cBhvr>
                                        <p:cTn id="17"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3">
                                            <p:txEl>
                                              <p:pRg st="3" end="3"/>
                                            </p:txEl>
                                          </p:spTgt>
                                        </p:tgtEl>
                                        <p:attrNameLst>
                                          <p:attrName>ppt_x</p:attrName>
                                          <p:attrName>ppt_y</p:attrName>
                                        </p:attrNameLst>
                                      </p:cBhvr>
                                    </p:animMotion>
                                    <p:animEffect transition="in" filter="fade">
                                      <p:cBhvr>
                                        <p:cTn id="19" dur="1000"/>
                                        <p:tgtEl>
                                          <p:spTgt spid="3">
                                            <p:txEl>
                                              <p:pRg st="3" end="3"/>
                                            </p:txEl>
                                          </p:spTgt>
                                        </p:tgtEl>
                                      </p:cBhvr>
                                    </p:animEffect>
                                  </p:childTnLst>
                                </p:cTn>
                              </p:par>
                              <p:par>
                                <p:cTn id="20" presetID="5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Scale>
                                      <p:cBhvr>
                                        <p:cTn id="22"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3" dur="1000" decel="50000" fill="hold">
                                          <p:stCondLst>
                                            <p:cond delay="0"/>
                                          </p:stCondLst>
                                        </p:cTn>
                                        <p:tgtEl>
                                          <p:spTgt spid="3">
                                            <p:txEl>
                                              <p:pRg st="4" end="4"/>
                                            </p:txEl>
                                          </p:spTgt>
                                        </p:tgtEl>
                                        <p:attrNameLst>
                                          <p:attrName>ppt_x</p:attrName>
                                          <p:attrName>ppt_y</p:attrName>
                                        </p:attrNameLst>
                                      </p:cBhvr>
                                    </p:animMotion>
                                    <p:animEffect transition="in" filter="fade">
                                      <p:cBhvr>
                                        <p:cTn id="24" dur="1000"/>
                                        <p:tgtEl>
                                          <p:spTgt spid="3">
                                            <p:txEl>
                                              <p:pRg st="4" end="4"/>
                                            </p:txEl>
                                          </p:spTgt>
                                        </p:tgtEl>
                                      </p:cBhvr>
                                    </p:animEffect>
                                  </p:childTnLst>
                                </p:cTn>
                              </p:par>
                              <p:par>
                                <p:cTn id="25" presetID="52"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Scale>
                                      <p:cBhvr>
                                        <p:cTn id="27"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8" dur="1000" decel="50000" fill="hold">
                                          <p:stCondLst>
                                            <p:cond delay="0"/>
                                          </p:stCondLst>
                                        </p:cTn>
                                        <p:tgtEl>
                                          <p:spTgt spid="3">
                                            <p:txEl>
                                              <p:pRg st="5" end="5"/>
                                            </p:txEl>
                                          </p:spTgt>
                                        </p:tgtEl>
                                        <p:attrNameLst>
                                          <p:attrName>ppt_x</p:attrName>
                                          <p:attrName>ppt_y</p:attrName>
                                        </p:attrNameLst>
                                      </p:cBhvr>
                                    </p:animMotion>
                                    <p:animEffect transition="in" filter="fade">
                                      <p:cBhvr>
                                        <p:cTn id="29" dur="1000"/>
                                        <p:tgtEl>
                                          <p:spTgt spid="3">
                                            <p:txEl>
                                              <p:pRg st="5" end="5"/>
                                            </p:txEl>
                                          </p:spTgt>
                                        </p:tgtEl>
                                      </p:cBhvr>
                                    </p:animEffect>
                                  </p:childTnLst>
                                </p:cTn>
                              </p:par>
                              <p:par>
                                <p:cTn id="30" presetID="52" presetClass="entr" presetSubtype="0"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Scale>
                                      <p:cBhvr>
                                        <p:cTn id="32" dur="1000" decel="50000" fill="hold">
                                          <p:stCondLst>
                                            <p:cond delay="0"/>
                                          </p:stCondLst>
                                        </p:cTn>
                                        <p:tgtEl>
                                          <p:spTgt spid="3">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3" dur="1000" decel="50000" fill="hold">
                                          <p:stCondLst>
                                            <p:cond delay="0"/>
                                          </p:stCondLst>
                                        </p:cTn>
                                        <p:tgtEl>
                                          <p:spTgt spid="3">
                                            <p:txEl>
                                              <p:pRg st="6" end="6"/>
                                            </p:txEl>
                                          </p:spTgt>
                                        </p:tgtEl>
                                        <p:attrNameLst>
                                          <p:attrName>ppt_x</p:attrName>
                                          <p:attrName>ppt_y</p:attrName>
                                        </p:attrNameLst>
                                      </p:cBhvr>
                                    </p:animMotion>
                                    <p:animEffect transition="in" filter="fade">
                                      <p:cBhvr>
                                        <p:cTn id="34" dur="1000"/>
                                        <p:tgtEl>
                                          <p:spTgt spid="3">
                                            <p:txEl>
                                              <p:pRg st="6" end="6"/>
                                            </p:txEl>
                                          </p:spTgt>
                                        </p:tgtEl>
                                      </p:cBhvr>
                                    </p:animEffect>
                                  </p:childTnLst>
                                </p:cTn>
                              </p:par>
                              <p:par>
                                <p:cTn id="35" presetID="52" presetClass="entr" presetSubtype="0" fill="hold" nodeType="withEffect">
                                  <p:stCondLst>
                                    <p:cond delay="0"/>
                                  </p:stCondLst>
                                  <p:childTnLst>
                                    <p:set>
                                      <p:cBhvr>
                                        <p:cTn id="36" dur="1" fill="hold">
                                          <p:stCondLst>
                                            <p:cond delay="0"/>
                                          </p:stCondLst>
                                        </p:cTn>
                                        <p:tgtEl>
                                          <p:spTgt spid="5">
                                            <p:txEl>
                                              <p:pRg st="0" end="0"/>
                                            </p:txEl>
                                          </p:spTgt>
                                        </p:tgtEl>
                                        <p:attrNameLst>
                                          <p:attrName>style.visibility</p:attrName>
                                        </p:attrNameLst>
                                      </p:cBhvr>
                                      <p:to>
                                        <p:strVal val="visible"/>
                                      </p:to>
                                    </p:set>
                                    <p:animScale>
                                      <p:cBhvr>
                                        <p:cTn id="37" dur="1000" decel="50000" fill="hold">
                                          <p:stCondLst>
                                            <p:cond delay="0"/>
                                          </p:stCondLst>
                                        </p:cTn>
                                        <p:tgtEl>
                                          <p:spTgt spid="5">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8" dur="1000" decel="50000" fill="hold">
                                          <p:stCondLst>
                                            <p:cond delay="0"/>
                                          </p:stCondLst>
                                        </p:cTn>
                                        <p:tgtEl>
                                          <p:spTgt spid="5">
                                            <p:txEl>
                                              <p:pRg st="0" end="0"/>
                                            </p:txEl>
                                          </p:spTgt>
                                        </p:tgtEl>
                                        <p:attrNameLst>
                                          <p:attrName>ppt_x</p:attrName>
                                          <p:attrName>ppt_y</p:attrName>
                                        </p:attrNameLst>
                                      </p:cBhvr>
                                    </p:animMotion>
                                    <p:animEffect transition="in" filter="fade">
                                      <p:cBhvr>
                                        <p:cTn id="39"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533400"/>
          </a:xfrm>
        </p:spPr>
        <p:txBody>
          <a:bodyPr>
            <a:noAutofit/>
          </a:bodyPr>
          <a:lstStyle/>
          <a:p>
            <a:pPr algn="ctr"/>
            <a:r>
              <a:rPr lang="en-PH" sz="4000" dirty="0" smtClean="0"/>
              <a:t>Types of volleyball game</a:t>
            </a:r>
            <a:endParaRPr lang="en-PH" sz="4000" dirty="0"/>
          </a:p>
        </p:txBody>
      </p:sp>
      <p:sp>
        <p:nvSpPr>
          <p:cNvPr id="3" name="Content Placeholder 2"/>
          <p:cNvSpPr>
            <a:spLocks noGrp="1"/>
          </p:cNvSpPr>
          <p:nvPr>
            <p:ph idx="1"/>
          </p:nvPr>
        </p:nvSpPr>
        <p:spPr/>
        <p:txBody>
          <a:bodyPr/>
          <a:lstStyle/>
          <a:p>
            <a:r>
              <a:rPr lang="en-PH" dirty="0" smtClean="0"/>
              <a:t>Far Eastern Rule</a:t>
            </a:r>
          </a:p>
          <a:p>
            <a:r>
              <a:rPr lang="en-PH" dirty="0" smtClean="0">
                <a:hlinkClick r:id="rId2" action="ppaction://hlinksldjump"/>
              </a:rPr>
              <a:t>International Rule</a:t>
            </a:r>
            <a:endParaRPr lang="en-PH" dirty="0" smtClean="0"/>
          </a:p>
          <a:p>
            <a:r>
              <a:rPr lang="en-PH" dirty="0" smtClean="0">
                <a:hlinkClick r:id="rId3" action="ppaction://hlinksldjump"/>
              </a:rPr>
              <a:t>Beach Volleyball or Park Volleyball</a:t>
            </a:r>
            <a:endParaRPr lang="en-PH" dirty="0"/>
          </a:p>
        </p:txBody>
      </p:sp>
      <p:pic>
        <p:nvPicPr>
          <p:cNvPr id="4" name="Picture 3">
            <a:hlinkClick r:id="rId4" action="ppaction://hlinksldjump"/>
          </p:cNvPr>
          <p:cNvPicPr/>
          <p:nvPr/>
        </p:nvPicPr>
        <p:blipFill>
          <a:blip r:embed="rId5"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wipe(down)">
                                      <p:cBhvr>
                                        <p:cTn id="39" dur="580">
                                          <p:stCondLst>
                                            <p:cond delay="0"/>
                                          </p:stCondLst>
                                        </p:cTn>
                                        <p:tgtEl>
                                          <p:spTgt spid="3">
                                            <p:txEl>
                                              <p:pRg st="2" end="2"/>
                                            </p:txEl>
                                          </p:spTgt>
                                        </p:tgtEl>
                                      </p:cBhvr>
                                    </p:animEffect>
                                    <p:anim calcmode="lin" valueType="num">
                                      <p:cBhvr>
                                        <p:cTn id="4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2" end="2"/>
                                            </p:txEl>
                                          </p:spTgt>
                                        </p:tgtEl>
                                      </p:cBhvr>
                                      <p:to x="100000" y="60000"/>
                                    </p:animScale>
                                    <p:animScale>
                                      <p:cBhvr>
                                        <p:cTn id="46" dur="166" decel="50000">
                                          <p:stCondLst>
                                            <p:cond delay="676"/>
                                          </p:stCondLst>
                                        </p:cTn>
                                        <p:tgtEl>
                                          <p:spTgt spid="3">
                                            <p:txEl>
                                              <p:pRg st="2" end="2"/>
                                            </p:txEl>
                                          </p:spTgt>
                                        </p:tgtEl>
                                      </p:cBhvr>
                                      <p:to x="100000" y="100000"/>
                                    </p:animScale>
                                    <p:animScale>
                                      <p:cBhvr>
                                        <p:cTn id="47" dur="26">
                                          <p:stCondLst>
                                            <p:cond delay="1312"/>
                                          </p:stCondLst>
                                        </p:cTn>
                                        <p:tgtEl>
                                          <p:spTgt spid="3">
                                            <p:txEl>
                                              <p:pRg st="2" end="2"/>
                                            </p:txEl>
                                          </p:spTgt>
                                        </p:tgtEl>
                                      </p:cBhvr>
                                      <p:to x="100000" y="80000"/>
                                    </p:animScale>
                                    <p:animScale>
                                      <p:cBhvr>
                                        <p:cTn id="48" dur="166" decel="50000">
                                          <p:stCondLst>
                                            <p:cond delay="1338"/>
                                          </p:stCondLst>
                                        </p:cTn>
                                        <p:tgtEl>
                                          <p:spTgt spid="3">
                                            <p:txEl>
                                              <p:pRg st="2" end="2"/>
                                            </p:txEl>
                                          </p:spTgt>
                                        </p:tgtEl>
                                      </p:cBhvr>
                                      <p:to x="100000" y="100000"/>
                                    </p:animScale>
                                    <p:animScale>
                                      <p:cBhvr>
                                        <p:cTn id="49" dur="26">
                                          <p:stCondLst>
                                            <p:cond delay="1642"/>
                                          </p:stCondLst>
                                        </p:cTn>
                                        <p:tgtEl>
                                          <p:spTgt spid="3">
                                            <p:txEl>
                                              <p:pRg st="2" end="2"/>
                                            </p:txEl>
                                          </p:spTgt>
                                        </p:tgtEl>
                                      </p:cBhvr>
                                      <p:to x="100000" y="90000"/>
                                    </p:animScale>
                                    <p:animScale>
                                      <p:cBhvr>
                                        <p:cTn id="50" dur="166" decel="50000">
                                          <p:stCondLst>
                                            <p:cond delay="1668"/>
                                          </p:stCondLst>
                                        </p:cTn>
                                        <p:tgtEl>
                                          <p:spTgt spid="3">
                                            <p:txEl>
                                              <p:pRg st="2" end="2"/>
                                            </p:txEl>
                                          </p:spTgt>
                                        </p:tgtEl>
                                      </p:cBhvr>
                                      <p:to x="100000" y="100000"/>
                                    </p:animScale>
                                    <p:animScale>
                                      <p:cBhvr>
                                        <p:cTn id="51" dur="26">
                                          <p:stCondLst>
                                            <p:cond delay="1808"/>
                                          </p:stCondLst>
                                        </p:cTn>
                                        <p:tgtEl>
                                          <p:spTgt spid="3">
                                            <p:txEl>
                                              <p:pRg st="2" end="2"/>
                                            </p:txEl>
                                          </p:spTgt>
                                        </p:tgtEl>
                                      </p:cBhvr>
                                      <p:to x="100000" y="95000"/>
                                    </p:animScale>
                                    <p:animScale>
                                      <p:cBhvr>
                                        <p:cTn id="52" dur="166" decel="50000">
                                          <p:stCondLst>
                                            <p:cond delay="1834"/>
                                          </p:stCondLst>
                                        </p:cTn>
                                        <p:tgtEl>
                                          <p:spTgt spid="3">
                                            <p:txEl>
                                              <p:pRg st="2" end="2"/>
                                            </p:txEl>
                                          </p:spTgt>
                                        </p:tgtEl>
                                      </p:cBhvr>
                                      <p:to x="100000" y="100000"/>
                                    </p:animScale>
                                  </p:childTnLst>
                                </p:cTn>
                              </p:par>
                              <p:par>
                                <p:cTn id="53" presetID="26" presetClass="entr" presetSubtype="0" fill="hold" grpId="0" nodeType="withEffect">
                                  <p:stCondLst>
                                    <p:cond delay="0"/>
                                  </p:stCondLst>
                                  <p:childTnLst>
                                    <p:set>
                                      <p:cBhvr>
                                        <p:cTn id="54" dur="1" fill="hold">
                                          <p:stCondLst>
                                            <p:cond delay="0"/>
                                          </p:stCondLst>
                                        </p:cTn>
                                        <p:tgtEl>
                                          <p:spTgt spid="2"/>
                                        </p:tgtEl>
                                        <p:attrNameLst>
                                          <p:attrName>style.visibility</p:attrName>
                                        </p:attrNameLst>
                                      </p:cBhvr>
                                      <p:to>
                                        <p:strVal val="visible"/>
                                      </p:to>
                                    </p:set>
                                    <p:animEffect transition="in" filter="wipe(down)">
                                      <p:cBhvr>
                                        <p:cTn id="55" dur="580">
                                          <p:stCondLst>
                                            <p:cond delay="0"/>
                                          </p:stCondLst>
                                        </p:cTn>
                                        <p:tgtEl>
                                          <p:spTgt spid="2"/>
                                        </p:tgtEl>
                                      </p:cBhvr>
                                    </p:animEffect>
                                    <p:anim calcmode="lin" valueType="num">
                                      <p:cBhvr>
                                        <p:cTn id="56"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61" dur="26">
                                          <p:stCondLst>
                                            <p:cond delay="650"/>
                                          </p:stCondLst>
                                        </p:cTn>
                                        <p:tgtEl>
                                          <p:spTgt spid="2"/>
                                        </p:tgtEl>
                                      </p:cBhvr>
                                      <p:to x="100000" y="60000"/>
                                    </p:animScale>
                                    <p:animScale>
                                      <p:cBhvr>
                                        <p:cTn id="62" dur="166" decel="50000">
                                          <p:stCondLst>
                                            <p:cond delay="676"/>
                                          </p:stCondLst>
                                        </p:cTn>
                                        <p:tgtEl>
                                          <p:spTgt spid="2"/>
                                        </p:tgtEl>
                                      </p:cBhvr>
                                      <p:to x="100000" y="100000"/>
                                    </p:animScale>
                                    <p:animScale>
                                      <p:cBhvr>
                                        <p:cTn id="63" dur="26">
                                          <p:stCondLst>
                                            <p:cond delay="1312"/>
                                          </p:stCondLst>
                                        </p:cTn>
                                        <p:tgtEl>
                                          <p:spTgt spid="2"/>
                                        </p:tgtEl>
                                      </p:cBhvr>
                                      <p:to x="100000" y="80000"/>
                                    </p:animScale>
                                    <p:animScale>
                                      <p:cBhvr>
                                        <p:cTn id="64" dur="166" decel="50000">
                                          <p:stCondLst>
                                            <p:cond delay="1338"/>
                                          </p:stCondLst>
                                        </p:cTn>
                                        <p:tgtEl>
                                          <p:spTgt spid="2"/>
                                        </p:tgtEl>
                                      </p:cBhvr>
                                      <p:to x="100000" y="100000"/>
                                    </p:animScale>
                                    <p:animScale>
                                      <p:cBhvr>
                                        <p:cTn id="65" dur="26">
                                          <p:stCondLst>
                                            <p:cond delay="1642"/>
                                          </p:stCondLst>
                                        </p:cTn>
                                        <p:tgtEl>
                                          <p:spTgt spid="2"/>
                                        </p:tgtEl>
                                      </p:cBhvr>
                                      <p:to x="100000" y="90000"/>
                                    </p:animScale>
                                    <p:animScale>
                                      <p:cBhvr>
                                        <p:cTn id="66" dur="166" decel="50000">
                                          <p:stCondLst>
                                            <p:cond delay="1668"/>
                                          </p:stCondLst>
                                        </p:cTn>
                                        <p:tgtEl>
                                          <p:spTgt spid="2"/>
                                        </p:tgtEl>
                                      </p:cBhvr>
                                      <p:to x="100000" y="100000"/>
                                    </p:animScale>
                                    <p:animScale>
                                      <p:cBhvr>
                                        <p:cTn id="67" dur="26">
                                          <p:stCondLst>
                                            <p:cond delay="1808"/>
                                          </p:stCondLst>
                                        </p:cTn>
                                        <p:tgtEl>
                                          <p:spTgt spid="2"/>
                                        </p:tgtEl>
                                      </p:cBhvr>
                                      <p:to x="100000" y="95000"/>
                                    </p:animScale>
                                    <p:animScale>
                                      <p:cBhvr>
                                        <p:cTn id="68"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028342"/>
            <a:ext cx="8229600" cy="4893647"/>
          </a:xfrm>
          <a:prstGeom prst="rect">
            <a:avLst/>
          </a:prstGeom>
        </p:spPr>
        <p:txBody>
          <a:bodyPr wrap="square">
            <a:spAutoFit/>
          </a:bodyPr>
          <a:lstStyle/>
          <a:p>
            <a:r>
              <a:rPr lang="en-PH" sz="2400" b="1" dirty="0" smtClean="0"/>
              <a:t>Playing court</a:t>
            </a:r>
          </a:p>
          <a:p>
            <a:r>
              <a:rPr lang="en-PH" sz="2400" dirty="0" smtClean="0"/>
              <a:t>The playing court is rectangular, 16m long by 8m wide. It is surrounded by a free zone a minimum of 3m wide and space free from obstruction up to a height of a minimum of 7m from the playing surface. </a:t>
            </a:r>
          </a:p>
          <a:p>
            <a:r>
              <a:rPr lang="en-PH" sz="2400" dirty="0" smtClean="0"/>
              <a:t>The terrain is levelled sand, flat and uniform as possible, free of rocks, shells and anything else to avoid risks of cuts or injuries to the players. </a:t>
            </a:r>
          </a:p>
          <a:p>
            <a:r>
              <a:rPr lang="en-PH" sz="2400" dirty="0" smtClean="0"/>
              <a:t>Two sidelines and two end lines mark the playing court. All lines are 5cm−8cm wide and are a colour that contrasts with the colour of the sand. There is no service area designated as players may serve from anywhere across the back line. There is no centre line</a:t>
            </a:r>
            <a:endParaRPr lang="en-PH" sz="2400" dirty="0"/>
          </a:p>
        </p:txBody>
      </p:sp>
      <p:pic>
        <p:nvPicPr>
          <p:cNvPr id="3" name="Picture 2">
            <a:hlinkClick r:id="rId2" action="ppaction://hlinksldjump"/>
          </p:cNvPr>
          <p:cNvPicPr/>
          <p:nvPr/>
        </p:nvPicPr>
        <p:blipFill>
          <a:blip r:embed="rId3"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2">
                                            <p:txEl>
                                              <p:pRg st="1" end="1"/>
                                            </p:txEl>
                                          </p:spTgt>
                                        </p:tgtEl>
                                        <p:attrNameLst>
                                          <p:attrName>style.visibility</p:attrName>
                                        </p:attrNameLst>
                                      </p:cBhvr>
                                      <p:to>
                                        <p:strVal val="visible"/>
                                      </p:to>
                                    </p:set>
                                    <p:animEffect transition="in" filter="wipe(down)">
                                      <p:cBhvr>
                                        <p:cTn id="23" dur="580">
                                          <p:stCondLst>
                                            <p:cond delay="0"/>
                                          </p:stCondLst>
                                        </p:cTn>
                                        <p:tgtEl>
                                          <p:spTgt spid="2">
                                            <p:txEl>
                                              <p:pRg st="1" end="1"/>
                                            </p:txEl>
                                          </p:spTgt>
                                        </p:tgtEl>
                                      </p:cBhvr>
                                    </p:animEffect>
                                    <p:anim calcmode="lin" valueType="num">
                                      <p:cBhvr>
                                        <p:cTn id="24" dur="1822" tmFilter="0,0; 0.14,0.36; 0.43,0.73; 0.71,0.91; 1.0,1.0">
                                          <p:stCondLst>
                                            <p:cond delay="0"/>
                                          </p:stCondLst>
                                        </p:cTn>
                                        <p:tgtEl>
                                          <p:spTgt spid="2">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2">
                                            <p:txEl>
                                              <p:pRg st="1" end="1"/>
                                            </p:txEl>
                                          </p:spTgt>
                                        </p:tgtEl>
                                      </p:cBhvr>
                                      <p:to x="100000" y="60000"/>
                                    </p:animScale>
                                    <p:animScale>
                                      <p:cBhvr>
                                        <p:cTn id="30" dur="166" decel="50000">
                                          <p:stCondLst>
                                            <p:cond delay="676"/>
                                          </p:stCondLst>
                                        </p:cTn>
                                        <p:tgtEl>
                                          <p:spTgt spid="2">
                                            <p:txEl>
                                              <p:pRg st="1" end="1"/>
                                            </p:txEl>
                                          </p:spTgt>
                                        </p:tgtEl>
                                      </p:cBhvr>
                                      <p:to x="100000" y="100000"/>
                                    </p:animScale>
                                    <p:animScale>
                                      <p:cBhvr>
                                        <p:cTn id="31" dur="26">
                                          <p:stCondLst>
                                            <p:cond delay="1312"/>
                                          </p:stCondLst>
                                        </p:cTn>
                                        <p:tgtEl>
                                          <p:spTgt spid="2">
                                            <p:txEl>
                                              <p:pRg st="1" end="1"/>
                                            </p:txEl>
                                          </p:spTgt>
                                        </p:tgtEl>
                                      </p:cBhvr>
                                      <p:to x="100000" y="80000"/>
                                    </p:animScale>
                                    <p:animScale>
                                      <p:cBhvr>
                                        <p:cTn id="32" dur="166" decel="50000">
                                          <p:stCondLst>
                                            <p:cond delay="1338"/>
                                          </p:stCondLst>
                                        </p:cTn>
                                        <p:tgtEl>
                                          <p:spTgt spid="2">
                                            <p:txEl>
                                              <p:pRg st="1" end="1"/>
                                            </p:txEl>
                                          </p:spTgt>
                                        </p:tgtEl>
                                      </p:cBhvr>
                                      <p:to x="100000" y="100000"/>
                                    </p:animScale>
                                    <p:animScale>
                                      <p:cBhvr>
                                        <p:cTn id="33" dur="26">
                                          <p:stCondLst>
                                            <p:cond delay="1642"/>
                                          </p:stCondLst>
                                        </p:cTn>
                                        <p:tgtEl>
                                          <p:spTgt spid="2">
                                            <p:txEl>
                                              <p:pRg st="1" end="1"/>
                                            </p:txEl>
                                          </p:spTgt>
                                        </p:tgtEl>
                                      </p:cBhvr>
                                      <p:to x="100000" y="90000"/>
                                    </p:animScale>
                                    <p:animScale>
                                      <p:cBhvr>
                                        <p:cTn id="34" dur="166" decel="50000">
                                          <p:stCondLst>
                                            <p:cond delay="1668"/>
                                          </p:stCondLst>
                                        </p:cTn>
                                        <p:tgtEl>
                                          <p:spTgt spid="2">
                                            <p:txEl>
                                              <p:pRg st="1" end="1"/>
                                            </p:txEl>
                                          </p:spTgt>
                                        </p:tgtEl>
                                      </p:cBhvr>
                                      <p:to x="100000" y="100000"/>
                                    </p:animScale>
                                    <p:animScale>
                                      <p:cBhvr>
                                        <p:cTn id="35" dur="26">
                                          <p:stCondLst>
                                            <p:cond delay="1808"/>
                                          </p:stCondLst>
                                        </p:cTn>
                                        <p:tgtEl>
                                          <p:spTgt spid="2">
                                            <p:txEl>
                                              <p:pRg st="1" end="1"/>
                                            </p:txEl>
                                          </p:spTgt>
                                        </p:tgtEl>
                                      </p:cBhvr>
                                      <p:to x="100000" y="95000"/>
                                    </p:animScale>
                                    <p:animScale>
                                      <p:cBhvr>
                                        <p:cTn id="36" dur="166" decel="50000">
                                          <p:stCondLst>
                                            <p:cond delay="1834"/>
                                          </p:stCondLst>
                                        </p:cTn>
                                        <p:tgtEl>
                                          <p:spTgt spid="2">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2">
                                            <p:txEl>
                                              <p:pRg st="2" end="2"/>
                                            </p:txEl>
                                          </p:spTgt>
                                        </p:tgtEl>
                                        <p:attrNameLst>
                                          <p:attrName>style.visibility</p:attrName>
                                        </p:attrNameLst>
                                      </p:cBhvr>
                                      <p:to>
                                        <p:strVal val="visible"/>
                                      </p:to>
                                    </p:set>
                                    <p:animEffect transition="in" filter="wipe(down)">
                                      <p:cBhvr>
                                        <p:cTn id="39" dur="580">
                                          <p:stCondLst>
                                            <p:cond delay="0"/>
                                          </p:stCondLst>
                                        </p:cTn>
                                        <p:tgtEl>
                                          <p:spTgt spid="2">
                                            <p:txEl>
                                              <p:pRg st="2" end="2"/>
                                            </p:txEl>
                                          </p:spTgt>
                                        </p:tgtEl>
                                      </p:cBhvr>
                                    </p:animEffect>
                                    <p:anim calcmode="lin" valueType="num">
                                      <p:cBhvr>
                                        <p:cTn id="40" dur="1822" tmFilter="0,0; 0.14,0.36; 0.43,0.73; 0.71,0.91; 1.0,1.0">
                                          <p:stCondLst>
                                            <p:cond delay="0"/>
                                          </p:stCondLst>
                                        </p:cTn>
                                        <p:tgtEl>
                                          <p:spTgt spid="2">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2">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2">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2">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2">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2">
                                            <p:txEl>
                                              <p:pRg st="2" end="2"/>
                                            </p:txEl>
                                          </p:spTgt>
                                        </p:tgtEl>
                                      </p:cBhvr>
                                      <p:to x="100000" y="60000"/>
                                    </p:animScale>
                                    <p:animScale>
                                      <p:cBhvr>
                                        <p:cTn id="46" dur="166" decel="50000">
                                          <p:stCondLst>
                                            <p:cond delay="676"/>
                                          </p:stCondLst>
                                        </p:cTn>
                                        <p:tgtEl>
                                          <p:spTgt spid="2">
                                            <p:txEl>
                                              <p:pRg st="2" end="2"/>
                                            </p:txEl>
                                          </p:spTgt>
                                        </p:tgtEl>
                                      </p:cBhvr>
                                      <p:to x="100000" y="100000"/>
                                    </p:animScale>
                                    <p:animScale>
                                      <p:cBhvr>
                                        <p:cTn id="47" dur="26">
                                          <p:stCondLst>
                                            <p:cond delay="1312"/>
                                          </p:stCondLst>
                                        </p:cTn>
                                        <p:tgtEl>
                                          <p:spTgt spid="2">
                                            <p:txEl>
                                              <p:pRg st="2" end="2"/>
                                            </p:txEl>
                                          </p:spTgt>
                                        </p:tgtEl>
                                      </p:cBhvr>
                                      <p:to x="100000" y="80000"/>
                                    </p:animScale>
                                    <p:animScale>
                                      <p:cBhvr>
                                        <p:cTn id="48" dur="166" decel="50000">
                                          <p:stCondLst>
                                            <p:cond delay="1338"/>
                                          </p:stCondLst>
                                        </p:cTn>
                                        <p:tgtEl>
                                          <p:spTgt spid="2">
                                            <p:txEl>
                                              <p:pRg st="2" end="2"/>
                                            </p:txEl>
                                          </p:spTgt>
                                        </p:tgtEl>
                                      </p:cBhvr>
                                      <p:to x="100000" y="100000"/>
                                    </p:animScale>
                                    <p:animScale>
                                      <p:cBhvr>
                                        <p:cTn id="49" dur="26">
                                          <p:stCondLst>
                                            <p:cond delay="1642"/>
                                          </p:stCondLst>
                                        </p:cTn>
                                        <p:tgtEl>
                                          <p:spTgt spid="2">
                                            <p:txEl>
                                              <p:pRg st="2" end="2"/>
                                            </p:txEl>
                                          </p:spTgt>
                                        </p:tgtEl>
                                      </p:cBhvr>
                                      <p:to x="100000" y="90000"/>
                                    </p:animScale>
                                    <p:animScale>
                                      <p:cBhvr>
                                        <p:cTn id="50" dur="166" decel="50000">
                                          <p:stCondLst>
                                            <p:cond delay="1668"/>
                                          </p:stCondLst>
                                        </p:cTn>
                                        <p:tgtEl>
                                          <p:spTgt spid="2">
                                            <p:txEl>
                                              <p:pRg st="2" end="2"/>
                                            </p:txEl>
                                          </p:spTgt>
                                        </p:tgtEl>
                                      </p:cBhvr>
                                      <p:to x="100000" y="100000"/>
                                    </p:animScale>
                                    <p:animScale>
                                      <p:cBhvr>
                                        <p:cTn id="51" dur="26">
                                          <p:stCondLst>
                                            <p:cond delay="1808"/>
                                          </p:stCondLst>
                                        </p:cTn>
                                        <p:tgtEl>
                                          <p:spTgt spid="2">
                                            <p:txEl>
                                              <p:pRg st="2" end="2"/>
                                            </p:txEl>
                                          </p:spTgt>
                                        </p:tgtEl>
                                      </p:cBhvr>
                                      <p:to x="100000" y="95000"/>
                                    </p:animScale>
                                    <p:animScale>
                                      <p:cBhvr>
                                        <p:cTn id="52" dur="166" decel="50000">
                                          <p:stCondLst>
                                            <p:cond delay="1834"/>
                                          </p:stCondLst>
                                        </p:cTn>
                                        <p:tgtEl>
                                          <p:spTgt spid="2">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2">
                                            <p:txEl>
                                              <p:pRg st="3" end="3"/>
                                            </p:txEl>
                                          </p:spTgt>
                                        </p:tgtEl>
                                        <p:attrNameLst>
                                          <p:attrName>style.visibility</p:attrName>
                                        </p:attrNameLst>
                                      </p:cBhvr>
                                      <p:to>
                                        <p:strVal val="visible"/>
                                      </p:to>
                                    </p:set>
                                    <p:animEffect transition="in" filter="wipe(down)">
                                      <p:cBhvr>
                                        <p:cTn id="55" dur="580">
                                          <p:stCondLst>
                                            <p:cond delay="0"/>
                                          </p:stCondLst>
                                        </p:cTn>
                                        <p:tgtEl>
                                          <p:spTgt spid="2">
                                            <p:txEl>
                                              <p:pRg st="3" end="3"/>
                                            </p:txEl>
                                          </p:spTgt>
                                        </p:tgtEl>
                                      </p:cBhvr>
                                    </p:animEffect>
                                    <p:anim calcmode="lin" valueType="num">
                                      <p:cBhvr>
                                        <p:cTn id="56" dur="1822" tmFilter="0,0; 0.14,0.36; 0.43,0.73; 0.71,0.91; 1.0,1.0">
                                          <p:stCondLst>
                                            <p:cond delay="0"/>
                                          </p:stCondLst>
                                        </p:cTn>
                                        <p:tgtEl>
                                          <p:spTgt spid="2">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2">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2">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2">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2">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2">
                                            <p:txEl>
                                              <p:pRg st="3" end="3"/>
                                            </p:txEl>
                                          </p:spTgt>
                                        </p:tgtEl>
                                      </p:cBhvr>
                                      <p:to x="100000" y="60000"/>
                                    </p:animScale>
                                    <p:animScale>
                                      <p:cBhvr>
                                        <p:cTn id="62" dur="166" decel="50000">
                                          <p:stCondLst>
                                            <p:cond delay="676"/>
                                          </p:stCondLst>
                                        </p:cTn>
                                        <p:tgtEl>
                                          <p:spTgt spid="2">
                                            <p:txEl>
                                              <p:pRg st="3" end="3"/>
                                            </p:txEl>
                                          </p:spTgt>
                                        </p:tgtEl>
                                      </p:cBhvr>
                                      <p:to x="100000" y="100000"/>
                                    </p:animScale>
                                    <p:animScale>
                                      <p:cBhvr>
                                        <p:cTn id="63" dur="26">
                                          <p:stCondLst>
                                            <p:cond delay="1312"/>
                                          </p:stCondLst>
                                        </p:cTn>
                                        <p:tgtEl>
                                          <p:spTgt spid="2">
                                            <p:txEl>
                                              <p:pRg st="3" end="3"/>
                                            </p:txEl>
                                          </p:spTgt>
                                        </p:tgtEl>
                                      </p:cBhvr>
                                      <p:to x="100000" y="80000"/>
                                    </p:animScale>
                                    <p:animScale>
                                      <p:cBhvr>
                                        <p:cTn id="64" dur="166" decel="50000">
                                          <p:stCondLst>
                                            <p:cond delay="1338"/>
                                          </p:stCondLst>
                                        </p:cTn>
                                        <p:tgtEl>
                                          <p:spTgt spid="2">
                                            <p:txEl>
                                              <p:pRg st="3" end="3"/>
                                            </p:txEl>
                                          </p:spTgt>
                                        </p:tgtEl>
                                      </p:cBhvr>
                                      <p:to x="100000" y="100000"/>
                                    </p:animScale>
                                    <p:animScale>
                                      <p:cBhvr>
                                        <p:cTn id="65" dur="26">
                                          <p:stCondLst>
                                            <p:cond delay="1642"/>
                                          </p:stCondLst>
                                        </p:cTn>
                                        <p:tgtEl>
                                          <p:spTgt spid="2">
                                            <p:txEl>
                                              <p:pRg st="3" end="3"/>
                                            </p:txEl>
                                          </p:spTgt>
                                        </p:tgtEl>
                                      </p:cBhvr>
                                      <p:to x="100000" y="90000"/>
                                    </p:animScale>
                                    <p:animScale>
                                      <p:cBhvr>
                                        <p:cTn id="66" dur="166" decel="50000">
                                          <p:stCondLst>
                                            <p:cond delay="1668"/>
                                          </p:stCondLst>
                                        </p:cTn>
                                        <p:tgtEl>
                                          <p:spTgt spid="2">
                                            <p:txEl>
                                              <p:pRg st="3" end="3"/>
                                            </p:txEl>
                                          </p:spTgt>
                                        </p:tgtEl>
                                      </p:cBhvr>
                                      <p:to x="100000" y="100000"/>
                                    </p:animScale>
                                    <p:animScale>
                                      <p:cBhvr>
                                        <p:cTn id="67" dur="26">
                                          <p:stCondLst>
                                            <p:cond delay="1808"/>
                                          </p:stCondLst>
                                        </p:cTn>
                                        <p:tgtEl>
                                          <p:spTgt spid="2">
                                            <p:txEl>
                                              <p:pRg st="3" end="3"/>
                                            </p:txEl>
                                          </p:spTgt>
                                        </p:tgtEl>
                                      </p:cBhvr>
                                      <p:to x="100000" y="95000"/>
                                    </p:animScale>
                                    <p:animScale>
                                      <p:cBhvr>
                                        <p:cTn id="68" dur="166" decel="50000">
                                          <p:stCondLst>
                                            <p:cond delay="1834"/>
                                          </p:stCondLst>
                                        </p:cTn>
                                        <p:tgtEl>
                                          <p:spTgt spid="2">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81000"/>
            <a:ext cx="8382000" cy="4062651"/>
          </a:xfrm>
          <a:prstGeom prst="rect">
            <a:avLst/>
          </a:prstGeom>
        </p:spPr>
        <p:txBody>
          <a:bodyPr wrap="square">
            <a:spAutoFit/>
          </a:bodyPr>
          <a:lstStyle/>
          <a:p>
            <a:endParaRPr lang="en-PH" sz="2400" b="1" dirty="0" smtClean="0"/>
          </a:p>
          <a:p>
            <a:endParaRPr lang="en-PH" sz="2400" b="1" dirty="0" smtClean="0"/>
          </a:p>
          <a:p>
            <a:endParaRPr lang="en-PH" sz="2400" b="1" dirty="0" smtClean="0"/>
          </a:p>
          <a:p>
            <a:r>
              <a:rPr lang="en-PH" sz="2400" b="1" dirty="0" smtClean="0"/>
              <a:t>The net</a:t>
            </a:r>
          </a:p>
          <a:p>
            <a:r>
              <a:rPr lang="en-PH" sz="2400" dirty="0" smtClean="0"/>
              <a:t>The net serves as a visible centre line of the court, dividing it into two halves. The net is 8.5m long and 1m wide when hung taut. It is 10cm square mesh. The height of the net is 2.43m for men and 2.24m for women. The posts supporting the net must be rounded and smooth, with a height of 2.55m, preferably adjustable. The posts must be padded.</a:t>
            </a:r>
            <a:r>
              <a:rPr lang="en-PH" dirty="0" smtClean="0"/>
              <a:t/>
            </a:r>
            <a:br>
              <a:rPr lang="en-PH" dirty="0" smtClean="0"/>
            </a:br>
            <a:endParaRPr lang="en-PH" dirty="0"/>
          </a:p>
        </p:txBody>
      </p:sp>
      <p:pic>
        <p:nvPicPr>
          <p:cNvPr id="3" name="Picture 2">
            <a:hlinkClick r:id="rId2" action="ppaction://hlinksldjump"/>
          </p:cNvPr>
          <p:cNvPicPr/>
          <p:nvPr/>
        </p:nvPicPr>
        <p:blipFill>
          <a:blip r:embed="rId3"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wipe(down)">
                                      <p:cBhvr>
                                        <p:cTn id="7" dur="580">
                                          <p:stCondLst>
                                            <p:cond delay="0"/>
                                          </p:stCondLst>
                                        </p:cTn>
                                        <p:tgtEl>
                                          <p:spTgt spid="2">
                                            <p:txEl>
                                              <p:pRg st="3" end="3"/>
                                            </p:txEl>
                                          </p:spTgt>
                                        </p:tgtEl>
                                      </p:cBhvr>
                                    </p:animEffect>
                                    <p:anim calcmode="lin" valueType="num">
                                      <p:cBhvr>
                                        <p:cTn id="8" dur="1822" tmFilter="0,0; 0.14,0.36; 0.43,0.73; 0.71,0.91; 1.0,1.0">
                                          <p:stCondLst>
                                            <p:cond delay="0"/>
                                          </p:stCondLst>
                                        </p:cTn>
                                        <p:tgtEl>
                                          <p:spTgt spid="2">
                                            <p:txEl>
                                              <p:pRg st="3" end="3"/>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3" end="3"/>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3" end="3"/>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3" end="3"/>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3" end="3"/>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3" end="3"/>
                                            </p:txEl>
                                          </p:spTgt>
                                        </p:tgtEl>
                                      </p:cBhvr>
                                      <p:to x="100000" y="60000"/>
                                    </p:animScale>
                                    <p:animScale>
                                      <p:cBhvr>
                                        <p:cTn id="14" dur="166" decel="50000">
                                          <p:stCondLst>
                                            <p:cond delay="676"/>
                                          </p:stCondLst>
                                        </p:cTn>
                                        <p:tgtEl>
                                          <p:spTgt spid="2">
                                            <p:txEl>
                                              <p:pRg st="3" end="3"/>
                                            </p:txEl>
                                          </p:spTgt>
                                        </p:tgtEl>
                                      </p:cBhvr>
                                      <p:to x="100000" y="100000"/>
                                    </p:animScale>
                                    <p:animScale>
                                      <p:cBhvr>
                                        <p:cTn id="15" dur="26">
                                          <p:stCondLst>
                                            <p:cond delay="1312"/>
                                          </p:stCondLst>
                                        </p:cTn>
                                        <p:tgtEl>
                                          <p:spTgt spid="2">
                                            <p:txEl>
                                              <p:pRg st="3" end="3"/>
                                            </p:txEl>
                                          </p:spTgt>
                                        </p:tgtEl>
                                      </p:cBhvr>
                                      <p:to x="100000" y="80000"/>
                                    </p:animScale>
                                    <p:animScale>
                                      <p:cBhvr>
                                        <p:cTn id="16" dur="166" decel="50000">
                                          <p:stCondLst>
                                            <p:cond delay="1338"/>
                                          </p:stCondLst>
                                        </p:cTn>
                                        <p:tgtEl>
                                          <p:spTgt spid="2">
                                            <p:txEl>
                                              <p:pRg st="3" end="3"/>
                                            </p:txEl>
                                          </p:spTgt>
                                        </p:tgtEl>
                                      </p:cBhvr>
                                      <p:to x="100000" y="100000"/>
                                    </p:animScale>
                                    <p:animScale>
                                      <p:cBhvr>
                                        <p:cTn id="17" dur="26">
                                          <p:stCondLst>
                                            <p:cond delay="1642"/>
                                          </p:stCondLst>
                                        </p:cTn>
                                        <p:tgtEl>
                                          <p:spTgt spid="2">
                                            <p:txEl>
                                              <p:pRg st="3" end="3"/>
                                            </p:txEl>
                                          </p:spTgt>
                                        </p:tgtEl>
                                      </p:cBhvr>
                                      <p:to x="100000" y="90000"/>
                                    </p:animScale>
                                    <p:animScale>
                                      <p:cBhvr>
                                        <p:cTn id="18" dur="166" decel="50000">
                                          <p:stCondLst>
                                            <p:cond delay="1668"/>
                                          </p:stCondLst>
                                        </p:cTn>
                                        <p:tgtEl>
                                          <p:spTgt spid="2">
                                            <p:txEl>
                                              <p:pRg st="3" end="3"/>
                                            </p:txEl>
                                          </p:spTgt>
                                        </p:tgtEl>
                                      </p:cBhvr>
                                      <p:to x="100000" y="100000"/>
                                    </p:animScale>
                                    <p:animScale>
                                      <p:cBhvr>
                                        <p:cTn id="19" dur="26">
                                          <p:stCondLst>
                                            <p:cond delay="1808"/>
                                          </p:stCondLst>
                                        </p:cTn>
                                        <p:tgtEl>
                                          <p:spTgt spid="2">
                                            <p:txEl>
                                              <p:pRg st="3" end="3"/>
                                            </p:txEl>
                                          </p:spTgt>
                                        </p:tgtEl>
                                      </p:cBhvr>
                                      <p:to x="100000" y="95000"/>
                                    </p:animScale>
                                    <p:animScale>
                                      <p:cBhvr>
                                        <p:cTn id="20" dur="166" decel="50000">
                                          <p:stCondLst>
                                            <p:cond delay="1834"/>
                                          </p:stCondLst>
                                        </p:cTn>
                                        <p:tgtEl>
                                          <p:spTgt spid="2">
                                            <p:txEl>
                                              <p:pRg st="3" end="3"/>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wipe(down)">
                                      <p:cBhvr>
                                        <p:cTn id="23" dur="580">
                                          <p:stCondLst>
                                            <p:cond delay="0"/>
                                          </p:stCondLst>
                                        </p:cTn>
                                        <p:tgtEl>
                                          <p:spTgt spid="2">
                                            <p:txEl>
                                              <p:pRg st="4" end="4"/>
                                            </p:txEl>
                                          </p:spTgt>
                                        </p:tgtEl>
                                      </p:cBhvr>
                                    </p:animEffect>
                                    <p:anim calcmode="lin" valueType="num">
                                      <p:cBhvr>
                                        <p:cTn id="24" dur="1822" tmFilter="0,0; 0.14,0.36; 0.43,0.73; 0.71,0.91; 1.0,1.0">
                                          <p:stCondLst>
                                            <p:cond delay="0"/>
                                          </p:stCondLst>
                                        </p:cTn>
                                        <p:tgtEl>
                                          <p:spTgt spid="2">
                                            <p:txEl>
                                              <p:pRg st="4" end="4"/>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
                                            <p:txEl>
                                              <p:pRg st="4" end="4"/>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
                                            <p:txEl>
                                              <p:pRg st="4" end="4"/>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
                                            <p:txEl>
                                              <p:pRg st="4" end="4"/>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
                                            <p:txEl>
                                              <p:pRg st="4" end="4"/>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2">
                                            <p:txEl>
                                              <p:pRg st="4" end="4"/>
                                            </p:txEl>
                                          </p:spTgt>
                                        </p:tgtEl>
                                      </p:cBhvr>
                                      <p:to x="100000" y="60000"/>
                                    </p:animScale>
                                    <p:animScale>
                                      <p:cBhvr>
                                        <p:cTn id="30" dur="166" decel="50000">
                                          <p:stCondLst>
                                            <p:cond delay="676"/>
                                          </p:stCondLst>
                                        </p:cTn>
                                        <p:tgtEl>
                                          <p:spTgt spid="2">
                                            <p:txEl>
                                              <p:pRg st="4" end="4"/>
                                            </p:txEl>
                                          </p:spTgt>
                                        </p:tgtEl>
                                      </p:cBhvr>
                                      <p:to x="100000" y="100000"/>
                                    </p:animScale>
                                    <p:animScale>
                                      <p:cBhvr>
                                        <p:cTn id="31" dur="26">
                                          <p:stCondLst>
                                            <p:cond delay="1312"/>
                                          </p:stCondLst>
                                        </p:cTn>
                                        <p:tgtEl>
                                          <p:spTgt spid="2">
                                            <p:txEl>
                                              <p:pRg st="4" end="4"/>
                                            </p:txEl>
                                          </p:spTgt>
                                        </p:tgtEl>
                                      </p:cBhvr>
                                      <p:to x="100000" y="80000"/>
                                    </p:animScale>
                                    <p:animScale>
                                      <p:cBhvr>
                                        <p:cTn id="32" dur="166" decel="50000">
                                          <p:stCondLst>
                                            <p:cond delay="1338"/>
                                          </p:stCondLst>
                                        </p:cTn>
                                        <p:tgtEl>
                                          <p:spTgt spid="2">
                                            <p:txEl>
                                              <p:pRg st="4" end="4"/>
                                            </p:txEl>
                                          </p:spTgt>
                                        </p:tgtEl>
                                      </p:cBhvr>
                                      <p:to x="100000" y="100000"/>
                                    </p:animScale>
                                    <p:animScale>
                                      <p:cBhvr>
                                        <p:cTn id="33" dur="26">
                                          <p:stCondLst>
                                            <p:cond delay="1642"/>
                                          </p:stCondLst>
                                        </p:cTn>
                                        <p:tgtEl>
                                          <p:spTgt spid="2">
                                            <p:txEl>
                                              <p:pRg st="4" end="4"/>
                                            </p:txEl>
                                          </p:spTgt>
                                        </p:tgtEl>
                                      </p:cBhvr>
                                      <p:to x="100000" y="90000"/>
                                    </p:animScale>
                                    <p:animScale>
                                      <p:cBhvr>
                                        <p:cTn id="34" dur="166" decel="50000">
                                          <p:stCondLst>
                                            <p:cond delay="1668"/>
                                          </p:stCondLst>
                                        </p:cTn>
                                        <p:tgtEl>
                                          <p:spTgt spid="2">
                                            <p:txEl>
                                              <p:pRg st="4" end="4"/>
                                            </p:txEl>
                                          </p:spTgt>
                                        </p:tgtEl>
                                      </p:cBhvr>
                                      <p:to x="100000" y="100000"/>
                                    </p:animScale>
                                    <p:animScale>
                                      <p:cBhvr>
                                        <p:cTn id="35" dur="26">
                                          <p:stCondLst>
                                            <p:cond delay="1808"/>
                                          </p:stCondLst>
                                        </p:cTn>
                                        <p:tgtEl>
                                          <p:spTgt spid="2">
                                            <p:txEl>
                                              <p:pRg st="4" end="4"/>
                                            </p:txEl>
                                          </p:spTgt>
                                        </p:tgtEl>
                                      </p:cBhvr>
                                      <p:to x="100000" y="95000"/>
                                    </p:animScale>
                                    <p:animScale>
                                      <p:cBhvr>
                                        <p:cTn id="36" dur="166" decel="50000">
                                          <p:stCondLst>
                                            <p:cond delay="1834"/>
                                          </p:stCondLst>
                                        </p:cTn>
                                        <p:tgtEl>
                                          <p:spTgt spid="2">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each volleyball court"/>
          <p:cNvPicPr>
            <a:picLocks noChangeAspect="1" noChangeArrowheads="1"/>
          </p:cNvPicPr>
          <p:nvPr/>
        </p:nvPicPr>
        <p:blipFill>
          <a:blip r:embed="rId2" cstate="print"/>
          <a:srcRect/>
          <a:stretch>
            <a:fillRect/>
          </a:stretch>
        </p:blipFill>
        <p:spPr bwMode="auto">
          <a:xfrm>
            <a:off x="990600" y="1219200"/>
            <a:ext cx="7315200" cy="4724400"/>
          </a:xfrm>
          <a:prstGeom prst="rect">
            <a:avLst/>
          </a:prstGeom>
          <a:noFill/>
        </p:spPr>
      </p:pic>
      <p:pic>
        <p:nvPicPr>
          <p:cNvPr id="3" name="Picture 2">
            <a:hlinkClick r:id="rId3" action="ppaction://hlinksldjump"/>
          </p:cNvPr>
          <p:cNvPicPr/>
          <p:nvPr/>
        </p:nvPicPr>
        <p:blipFill>
          <a:blip r:embed="rId4" cstate="print"/>
          <a:srcRect/>
          <a:stretch>
            <a:fillRect/>
          </a:stretch>
        </p:blipFill>
        <p:spPr bwMode="auto">
          <a:xfrm>
            <a:off x="8077200" y="6172200"/>
            <a:ext cx="7620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checkerboard(across)">
                                      <p:cBhvr>
                                        <p:cTn id="7"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800</TotalTime>
  <Words>2914</Words>
  <Application>Microsoft Office PowerPoint</Application>
  <PresentationFormat>On-screen Show (4:3)</PresentationFormat>
  <Paragraphs>341</Paragraphs>
  <Slides>47</Slides>
  <Notes>30</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Flow</vt:lpstr>
      <vt:lpstr>VOLLEYBALL    “Mintonette”</vt:lpstr>
      <vt:lpstr>Slide 2</vt:lpstr>
      <vt:lpstr>Slide 3</vt:lpstr>
      <vt:lpstr>Slide 4</vt:lpstr>
      <vt:lpstr>Slide 5</vt:lpstr>
      <vt:lpstr>Types of volleyball game</vt:lpstr>
      <vt:lpstr>Slide 7</vt:lpstr>
      <vt:lpstr>Slide 8</vt:lpstr>
      <vt:lpstr>Slide 9</vt:lpstr>
      <vt:lpstr>Slide 10</vt:lpstr>
      <vt:lpstr>Slide 11</vt:lpstr>
      <vt:lpstr>Slide 12</vt:lpstr>
      <vt:lpstr>Slide 13</vt:lpstr>
      <vt:lpstr>Slide 14</vt:lpstr>
      <vt:lpstr>Slide 15</vt:lpstr>
      <vt:lpstr>                   Underhand Serve  Refers to whether the player strikes the ball from below, at waist level, or first tosses the ball in the air and then hits it above shoulder level. Underhand serve is considered very easy to receive and is rarely employed in high-level competitions.    Jump Serve   An overhand serve where the ball is first tossed high in the air, then the player makes a timed approach and jumps to make contact with the ball. There is usually much topspin imparted on the ball. This is the most popular serve amongst college and professional teams.   </vt:lpstr>
      <vt:lpstr>Floater Serve  an overhand serve where the ball is hit with no spin so that its path becomes unpredictable. This type of serve can be administered while jumping or standing. This is akin to a knuckleball in baseball.   </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VOLLEYBALL</dc:title>
  <dc:creator>User</dc:creator>
  <cp:lastModifiedBy>User</cp:lastModifiedBy>
  <cp:revision>93</cp:revision>
  <dcterms:created xsi:type="dcterms:W3CDTF">2006-08-16T00:00:00Z</dcterms:created>
  <dcterms:modified xsi:type="dcterms:W3CDTF">2010-01-19T16:38:30Z</dcterms:modified>
</cp:coreProperties>
</file>